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</p:sldIdLst>
  <p:sldSz cx="6858000" cy="9906000" type="A4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Nowacka" initials="AN" lastIdx="3" clrIdx="0">
    <p:extLst>
      <p:ext uri="{19B8F6BF-5375-455C-9EA6-DF929625EA0E}">
        <p15:presenceInfo xmlns="" xmlns:p15="http://schemas.microsoft.com/office/powerpoint/2012/main" userId="36a905ed77f8eb5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A9DAD"/>
    <a:srgbClr val="7E93A5"/>
    <a:srgbClr val="FFFFFF"/>
    <a:srgbClr val="21965C"/>
    <a:srgbClr val="BAC4CE"/>
    <a:srgbClr val="9AAAB8"/>
    <a:srgbClr val="C2CCD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100" d="100"/>
          <a:sy n="100" d="100"/>
        </p:scale>
        <p:origin x="-1062" y="27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7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3C71-1785-4C80-9736-0EDF19615397}" type="datetimeFigureOut">
              <a:rPr lang="pl-PL" smtClean="0"/>
              <a:pPr/>
              <a:t>2017-10-24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30BF-066C-4E23-B989-83799181E8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5947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3C71-1785-4C80-9736-0EDF19615397}" type="datetimeFigureOut">
              <a:rPr lang="pl-PL" smtClean="0"/>
              <a:pPr/>
              <a:t>2017-10-24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30BF-066C-4E23-B989-83799181E8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82527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3C71-1785-4C80-9736-0EDF19615397}" type="datetimeFigureOut">
              <a:rPr lang="pl-PL" smtClean="0"/>
              <a:pPr/>
              <a:t>2017-10-24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30BF-066C-4E23-B989-83799181E8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2946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3C71-1785-4C80-9736-0EDF19615397}" type="datetimeFigureOut">
              <a:rPr lang="pl-PL" smtClean="0"/>
              <a:pPr/>
              <a:t>2017-10-24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30BF-066C-4E23-B989-83799181E8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4688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3C71-1785-4C80-9736-0EDF19615397}" type="datetimeFigureOut">
              <a:rPr lang="pl-PL" smtClean="0"/>
              <a:pPr/>
              <a:t>2017-10-24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30BF-066C-4E23-B989-83799181E8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8421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3C71-1785-4C80-9736-0EDF19615397}" type="datetimeFigureOut">
              <a:rPr lang="pl-PL" smtClean="0"/>
              <a:pPr/>
              <a:t>2017-10-24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30BF-066C-4E23-B989-83799181E8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3296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3C71-1785-4C80-9736-0EDF19615397}" type="datetimeFigureOut">
              <a:rPr lang="pl-PL" smtClean="0"/>
              <a:pPr/>
              <a:t>2017-10-24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30BF-066C-4E23-B989-83799181E8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7324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3C71-1785-4C80-9736-0EDF19615397}" type="datetimeFigureOut">
              <a:rPr lang="pl-PL" smtClean="0"/>
              <a:pPr/>
              <a:t>2017-10-24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30BF-066C-4E23-B989-83799181E8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51840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3C71-1785-4C80-9736-0EDF19615397}" type="datetimeFigureOut">
              <a:rPr lang="pl-PL" smtClean="0"/>
              <a:pPr/>
              <a:t>2017-10-24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30BF-066C-4E23-B989-83799181E8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871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3C71-1785-4C80-9736-0EDF19615397}" type="datetimeFigureOut">
              <a:rPr lang="pl-PL" smtClean="0"/>
              <a:pPr/>
              <a:t>2017-10-24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30BF-066C-4E23-B989-83799181E8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7554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3C71-1785-4C80-9736-0EDF19615397}" type="datetimeFigureOut">
              <a:rPr lang="pl-PL" smtClean="0"/>
              <a:pPr/>
              <a:t>2017-10-24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830BF-066C-4E23-B989-83799181E8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9181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3C71-1785-4C80-9736-0EDF19615397}" type="datetimeFigureOut">
              <a:rPr lang="pl-PL" smtClean="0"/>
              <a:pPr/>
              <a:t>2017-10-24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830BF-066C-4E23-B989-83799181E88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9887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3dom.fbk.eu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://www.fbk.e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ae.com.pl/" TargetMode="External"/><Relationship Id="rId13" Type="http://schemas.openxmlformats.org/officeDocument/2006/relationships/image" Target="../media/image30.jpeg"/><Relationship Id="rId3" Type="http://schemas.openxmlformats.org/officeDocument/2006/relationships/hyperlink" Target="http://www.interreg-central.eu/Content.Node/BOOSTEE-CE.html" TargetMode="External"/><Relationship Id="rId7" Type="http://schemas.openxmlformats.org/officeDocument/2006/relationships/image" Target="../media/image2.png"/><Relationship Id="rId12" Type="http://schemas.openxmlformats.org/officeDocument/2006/relationships/image" Target="../media/image29.png"/><Relationship Id="rId2" Type="http://schemas.openxmlformats.org/officeDocument/2006/relationships/hyperlink" Target="mailto:remondino@fbk.e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8.jpeg"/><Relationship Id="rId5" Type="http://schemas.openxmlformats.org/officeDocument/2006/relationships/image" Target="../media/image26.pn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hyperlink" Target="https://www.facebook.com/BOOSTEECE/" TargetMode="External"/><Relationship Id="rId9" Type="http://schemas.openxmlformats.org/officeDocument/2006/relationships/hyperlink" Target="http://www.judenburg.at/" TargetMode="External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C97AC80-4E2C-4554-8BDD-8BF75326FE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56" t="6339" r="8538" b="8290"/>
          <a:stretch/>
        </p:blipFill>
        <p:spPr>
          <a:xfrm>
            <a:off x="4676237" y="2599014"/>
            <a:ext cx="1936045" cy="1652490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00113" y="533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0" y="1407807"/>
            <a:ext cx="370658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 defTabSz="820738">
              <a:tabLst>
                <a:tab pos="5291138" algn="l"/>
              </a:tabLst>
            </a:pPr>
            <a:r>
              <a:rPr lang="pl-PL" sz="1600" b="1" dirty="0" smtClean="0">
                <a:solidFill>
                  <a:srgbClr val="7E93A5"/>
                </a:solidFill>
              </a:rPr>
              <a:t>NASZ CEL I WIZJA </a:t>
            </a:r>
            <a:endParaRPr lang="pl-PL" sz="1600" b="1" dirty="0">
              <a:solidFill>
                <a:srgbClr val="7E93A5"/>
              </a:solidFill>
            </a:endParaRPr>
          </a:p>
          <a:p>
            <a:pPr marL="177800" algn="just" defTabSz="820738">
              <a:tabLst>
                <a:tab pos="5291138" algn="l"/>
              </a:tabLst>
            </a:pPr>
            <a:endParaRPr lang="pl-PL" sz="600" b="1" dirty="0"/>
          </a:p>
          <a:p>
            <a:pPr marL="177800" algn="just" defTabSz="820738">
              <a:tabLst>
                <a:tab pos="5291138" algn="l"/>
              </a:tabLst>
            </a:pPr>
            <a:r>
              <a:rPr lang="pl-PL" sz="1200" b="1" dirty="0" smtClean="0">
                <a:solidFill>
                  <a:srgbClr val="7E93A5"/>
                </a:solidFill>
              </a:rPr>
              <a:t>Projekt </a:t>
            </a:r>
            <a:r>
              <a:rPr lang="en-US" sz="1200" b="1" dirty="0" smtClean="0">
                <a:solidFill>
                  <a:srgbClr val="7E93A5"/>
                </a:solidFill>
              </a:rPr>
              <a:t>BOOSTEE-CE</a:t>
            </a:r>
            <a:r>
              <a:rPr lang="pl-PL" sz="1200" b="1" dirty="0" smtClean="0">
                <a:solidFill>
                  <a:srgbClr val="7E93A5"/>
                </a:solidFill>
              </a:rPr>
              <a:t> </a:t>
            </a:r>
            <a:r>
              <a:rPr lang="pl-PL" sz="1200" dirty="0" smtClean="0"/>
              <a:t>(</a:t>
            </a:r>
            <a:r>
              <a:rPr lang="pl-PL" sz="1200" i="1" dirty="0" smtClean="0"/>
              <a:t>Poprawa</a:t>
            </a:r>
            <a:r>
              <a:rPr lang="pl-PL" sz="1200" i="1" dirty="0" smtClean="0"/>
              <a:t> </a:t>
            </a:r>
            <a:r>
              <a:rPr lang="pl-PL" sz="1200" i="1" dirty="0" smtClean="0"/>
              <a:t>efektywności energetycznej w miastach Europy </a:t>
            </a:r>
            <a:r>
              <a:rPr lang="pl-PL" sz="1200" i="1" dirty="0" smtClean="0"/>
              <a:t>Środkowej</a:t>
            </a:r>
            <a:r>
              <a:rPr lang="pl-PL" sz="1200" i="1" dirty="0" smtClean="0"/>
              <a:t> </a:t>
            </a:r>
            <a:r>
              <a:rPr lang="pl-PL" sz="1200" i="1" dirty="0" smtClean="0"/>
              <a:t>poprzez inteligentne zarządzanie energią) </a:t>
            </a:r>
            <a:r>
              <a:rPr lang="pl-PL" sz="1200" dirty="0" smtClean="0"/>
              <a:t>opracuje i wdroży techniczne rozwiązania, strategie, podejście do zarządzania energią i systemy finansowania w celu osiągnięcia wyższej efektywności energetycznej w budynkach użyteczności publicznej. Zostanie to osiągnięte poprzez współpracę ponadnarodową i wykorzystanie danych </a:t>
            </a:r>
            <a:r>
              <a:rPr lang="en-US" sz="1200" dirty="0" smtClean="0"/>
              <a:t>geoprzestrzennych</a:t>
            </a:r>
            <a:r>
              <a:rPr lang="pl-PL" sz="1200" dirty="0" smtClean="0"/>
              <a:t>, </a:t>
            </a:r>
            <a:r>
              <a:rPr lang="en-US" sz="1200" dirty="0" smtClean="0"/>
              <a:t>inteli-gentnych</a:t>
            </a:r>
            <a:r>
              <a:rPr lang="pl-PL" sz="1200" dirty="0" smtClean="0"/>
              <a:t> narzędzi zarządzania energią i audytu energetycznego w celu ułatwienia wdrożenia efektywności energetycznej w budynkach. Końcowym celem jest poprawa zarządzania efektywnością energetyczną w istniejących budynkach użyteczności publicznej (w ramach działań pilotażowych) i ostatecznie zmniejszyć zużycie energii.</a:t>
            </a:r>
            <a:endParaRPr lang="pl-PL" sz="1200" dirty="0"/>
          </a:p>
        </p:txBody>
      </p:sp>
      <p:sp>
        <p:nvSpPr>
          <p:cNvPr id="19" name="Prostokąt 18"/>
          <p:cNvSpPr/>
          <p:nvPr/>
        </p:nvSpPr>
        <p:spPr>
          <a:xfrm>
            <a:off x="0" y="6134192"/>
            <a:ext cx="66209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 defTabSz="820738">
              <a:tabLst>
                <a:tab pos="5291138" algn="l"/>
              </a:tabLst>
            </a:pPr>
            <a:r>
              <a:rPr lang="pl-PL" sz="1600" b="1" dirty="0" smtClean="0">
                <a:solidFill>
                  <a:srgbClr val="7E93A5"/>
                </a:solidFill>
              </a:rPr>
              <a:t>KIM JESTEŚMY</a:t>
            </a:r>
            <a:endParaRPr lang="pl-PL" sz="1600" b="1" dirty="0">
              <a:solidFill>
                <a:srgbClr val="7E93A5"/>
              </a:solidFill>
            </a:endParaRPr>
          </a:p>
          <a:p>
            <a:pPr marL="177800" algn="just" defTabSz="820738">
              <a:tabLst>
                <a:tab pos="5291138" algn="l"/>
              </a:tabLst>
            </a:pPr>
            <a:endParaRPr lang="pl-PL" sz="800" b="1" dirty="0"/>
          </a:p>
          <a:p>
            <a:pPr marL="177800" algn="just" defTabSz="820738">
              <a:tabLst>
                <a:tab pos="5291138" algn="l"/>
              </a:tabLst>
            </a:pPr>
            <a:r>
              <a:rPr lang="pl-PL" sz="1200" dirty="0" smtClean="0"/>
              <a:t>Konsorcjum projektu pochodzi z </a:t>
            </a:r>
            <a:r>
              <a:rPr lang="pl-PL" sz="1200" b="1" dirty="0" smtClean="0"/>
              <a:t>7 krajów Europy </a:t>
            </a:r>
            <a:r>
              <a:rPr lang="pl-PL" sz="1200" b="1" dirty="0" smtClean="0"/>
              <a:t>Środkowej </a:t>
            </a:r>
            <a:r>
              <a:rPr lang="pl-PL" sz="1200" dirty="0" smtClean="0"/>
              <a:t>i </a:t>
            </a:r>
            <a:r>
              <a:rPr lang="pl-PL" sz="1200" dirty="0" smtClean="0"/>
              <a:t>składa się z 13 partnerów projektu - FBK </a:t>
            </a:r>
            <a:r>
              <a:rPr lang="en-US" sz="1200" dirty="0" smtClean="0"/>
              <a:t>Trento</a:t>
            </a:r>
            <a:r>
              <a:rPr lang="pl-PL" sz="1200" dirty="0" smtClean="0"/>
              <a:t> (Włochy - koordynator), E-Institute (Słowenia), Agencja Energetyczna Regionu Zlín (Czechy), Regionalna Agencja Energetyczna Północy (Chorwacja), Mazowiecka Agencja Energetyczna (Polska), Powiatowa Agencja Rozwoju w Tolna (Węgry), region Emilia-Romagna (Włochy), Miasto Velenje (Słowenia), Miasto Koprivnica (Chorwacja), Miasto Judenburg (Austria), Agencja Energetyczna Górnej Styrii (Austria), Europejskie Ugrupowania Współpracy Terytorialnej NOVUM (Polska), Gmina Miasto Płońsk (Polska) - oraz 2 stowarzyszonych partnerów – Region Zlín (Czechy) i Miasto Tolna (Węgry). </a:t>
            </a:r>
            <a:endParaRPr lang="pl-PL" sz="1200" dirty="0"/>
          </a:p>
        </p:txBody>
      </p:sp>
      <p:sp>
        <p:nvSpPr>
          <p:cNvPr id="20" name="Prostokąt 19"/>
          <p:cNvSpPr/>
          <p:nvPr/>
        </p:nvSpPr>
        <p:spPr>
          <a:xfrm>
            <a:off x="681028" y="4904595"/>
            <a:ext cx="6004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algn="just" defTabSz="820738">
              <a:tabLst>
                <a:tab pos="5291138" algn="l"/>
              </a:tabLst>
            </a:pPr>
            <a:r>
              <a:rPr lang="pl-PL" sz="1200" dirty="0" smtClean="0">
                <a:solidFill>
                  <a:prstClr val="black"/>
                </a:solidFill>
              </a:rPr>
              <a:t>Projekt został sfinansowany z Programu </a:t>
            </a:r>
            <a:r>
              <a:rPr lang="en-US" sz="1200" dirty="0" smtClean="0">
                <a:solidFill>
                  <a:prstClr val="black"/>
                </a:solidFill>
              </a:rPr>
              <a:t>Interreg</a:t>
            </a:r>
            <a:r>
              <a:rPr lang="pl-PL" sz="1200" dirty="0" smtClean="0">
                <a:solidFill>
                  <a:prstClr val="black"/>
                </a:solidFill>
              </a:rPr>
              <a:t> Central Europe, w ramach Priorytetu 2 “Współpraca w zakresie strategii niskoemisyjnych w Europie </a:t>
            </a:r>
            <a:r>
              <a:rPr lang="pl-PL" sz="1200" dirty="0" smtClean="0">
                <a:solidFill>
                  <a:prstClr val="black"/>
                </a:solidFill>
              </a:rPr>
              <a:t>Środkowej</a:t>
            </a:r>
            <a:r>
              <a:rPr lang="pl-PL" sz="1200" dirty="0" smtClean="0">
                <a:solidFill>
                  <a:prstClr val="black"/>
                </a:solidFill>
              </a:rPr>
              <a:t>”, </a:t>
            </a:r>
            <a:r>
              <a:rPr lang="pl-PL" sz="1200" dirty="0" smtClean="0">
                <a:solidFill>
                  <a:prstClr val="black"/>
                </a:solidFill>
              </a:rPr>
              <a:t>celu szczegółowego </a:t>
            </a:r>
            <a:r>
              <a:rPr lang="pl-PL" sz="1200" dirty="0" smtClean="0">
                <a:solidFill>
                  <a:prstClr val="black"/>
                </a:solidFill>
              </a:rPr>
              <a:t>“Opracowanie </a:t>
            </a:r>
            <a:r>
              <a:rPr lang="pl-PL" sz="1200" dirty="0" smtClean="0">
                <a:solidFill>
                  <a:prstClr val="black"/>
                </a:solidFill>
              </a:rPr>
              <a:t>i wdrożenie rozwiązań zwiększających efektywność energetyczną i udział odnawialnych źródeł energii w infrastrukturze publicznej”. Całkowity budżet </a:t>
            </a:r>
            <a:r>
              <a:rPr lang="en-US" sz="1200" dirty="0" smtClean="0">
                <a:solidFill>
                  <a:prstClr val="black"/>
                </a:solidFill>
              </a:rPr>
              <a:t>BOOSTEE-CE</a:t>
            </a:r>
            <a:r>
              <a:rPr lang="pl-PL" sz="1200" dirty="0" smtClean="0">
                <a:solidFill>
                  <a:prstClr val="black"/>
                </a:solidFill>
              </a:rPr>
              <a:t> wynosi 2,2 mln euro.</a:t>
            </a:r>
            <a:endParaRPr lang="pl-PL" sz="1200" dirty="0">
              <a:solidFill>
                <a:prstClr val="black"/>
              </a:solidFill>
            </a:endParaRPr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21952847"/>
              </p:ext>
            </p:extLst>
          </p:nvPr>
        </p:nvGraphicFramePr>
        <p:xfrm>
          <a:off x="335327" y="4836534"/>
          <a:ext cx="6287372" cy="175260"/>
        </p:xfrm>
        <a:graphic>
          <a:graphicData uri="http://schemas.openxmlformats.org/drawingml/2006/table">
            <a:tbl>
              <a:tblPr bandRow="1"/>
              <a:tblGrid>
                <a:gridCol w="4422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4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0430" marR="2152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6" name="image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0" y="5009594"/>
            <a:ext cx="684998" cy="684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6549591"/>
              </p:ext>
            </p:extLst>
          </p:nvPr>
        </p:nvGraphicFramePr>
        <p:xfrm>
          <a:off x="293195" y="5851050"/>
          <a:ext cx="6287372" cy="175260"/>
        </p:xfrm>
        <a:graphic>
          <a:graphicData uri="http://schemas.openxmlformats.org/drawingml/2006/table">
            <a:tbl>
              <a:tblPr bandRow="1"/>
              <a:tblGrid>
                <a:gridCol w="4422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4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0430" marR="2152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ttangolo 5">
            <a:extLst>
              <a:ext uri="{FF2B5EF4-FFF2-40B4-BE49-F238E27FC236}">
                <a16:creationId xmlns="" xmlns:a16="http://schemas.microsoft.com/office/drawing/2014/main" id="{578D74B5-965C-4DA8-81A1-463BD0E46397}"/>
              </a:ext>
            </a:extLst>
          </p:cNvPr>
          <p:cNvSpPr>
            <a:spLocks noChangeAspect="1"/>
          </p:cNvSpPr>
          <p:nvPr/>
        </p:nvSpPr>
        <p:spPr>
          <a:xfrm>
            <a:off x="-1" y="9553576"/>
            <a:ext cx="6874933" cy="352424"/>
          </a:xfrm>
          <a:prstGeom prst="rect">
            <a:avLst/>
          </a:prstGeom>
          <a:solidFill>
            <a:srgbClr val="21965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00430" marR="21526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pole tekstowe 15">
            <a:extLst>
              <a:ext uri="{FF2B5EF4-FFF2-40B4-BE49-F238E27FC236}">
                <a16:creationId xmlns="" xmlns:a16="http://schemas.microsoft.com/office/drawing/2014/main" id="{854112DD-E2C5-4462-B2A7-835B8F88A080}"/>
              </a:ext>
            </a:extLst>
          </p:cNvPr>
          <p:cNvSpPr txBox="1"/>
          <p:nvPr/>
        </p:nvSpPr>
        <p:spPr>
          <a:xfrm>
            <a:off x="0" y="9580363"/>
            <a:ext cx="6858000" cy="31854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93663" marR="215265" indent="-93663" algn="ctr" defTabSz="584200">
              <a:lnSpc>
                <a:spcPct val="115000"/>
              </a:lnSpc>
              <a:spcBef>
                <a:spcPts val="600"/>
              </a:spcBef>
            </a:pPr>
            <a:r>
              <a:rPr lang="pl-PL" sz="9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Projekt jest wspierany przez program Interreg CENTRAL EUROPE finansowany w ramach Europejskiego Funduszu Rozwoju Regionalnego</a:t>
            </a:r>
            <a:endParaRPr lang="hu-HU" sz="9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52" name="Kép 412">
            <a:extLst>
              <a:ext uri="{FF2B5EF4-FFF2-40B4-BE49-F238E27FC236}">
                <a16:creationId xmlns="" xmlns:a16="http://schemas.microsoft.com/office/drawing/2014/main" id="{6A485B45-AC41-46AF-BF35-4D29450DA6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07"/>
          <a:stretch/>
        </p:blipFill>
        <p:spPr>
          <a:xfrm>
            <a:off x="741058" y="8201280"/>
            <a:ext cx="1060710" cy="519763"/>
          </a:xfrm>
          <a:prstGeom prst="rect">
            <a:avLst/>
          </a:prstGeom>
        </p:spPr>
      </p:pic>
      <p:pic>
        <p:nvPicPr>
          <p:cNvPr id="53" name="Kép 419">
            <a:extLst>
              <a:ext uri="{FF2B5EF4-FFF2-40B4-BE49-F238E27FC236}">
                <a16:creationId xmlns="" xmlns:a16="http://schemas.microsoft.com/office/drawing/2014/main" id="{DB3E309F-D773-45F0-969F-013DAA6540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85" y="8959732"/>
            <a:ext cx="1249986" cy="422334"/>
          </a:xfrm>
          <a:prstGeom prst="rect">
            <a:avLst/>
          </a:prstGeom>
        </p:spPr>
      </p:pic>
      <p:pic>
        <p:nvPicPr>
          <p:cNvPr id="54" name="Kép 413">
            <a:extLst>
              <a:ext uri="{FF2B5EF4-FFF2-40B4-BE49-F238E27FC236}">
                <a16:creationId xmlns="" xmlns:a16="http://schemas.microsoft.com/office/drawing/2014/main" id="{1FB3A6AE-B978-40EA-BAA6-8850D3468F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33" y="8144308"/>
            <a:ext cx="736106" cy="706073"/>
          </a:xfrm>
          <a:prstGeom prst="rect">
            <a:avLst/>
          </a:prstGeom>
        </p:spPr>
      </p:pic>
      <p:pic>
        <p:nvPicPr>
          <p:cNvPr id="55" name="Kép 422">
            <a:extLst>
              <a:ext uri="{FF2B5EF4-FFF2-40B4-BE49-F238E27FC236}">
                <a16:creationId xmlns="" xmlns:a16="http://schemas.microsoft.com/office/drawing/2014/main" id="{F28DD4CF-8F71-4FD4-90B0-EC2437A08C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409" r="6318" b="32198"/>
          <a:stretch/>
        </p:blipFill>
        <p:spPr>
          <a:xfrm>
            <a:off x="4316696" y="8936310"/>
            <a:ext cx="2407936" cy="487173"/>
          </a:xfrm>
          <a:prstGeom prst="rect">
            <a:avLst/>
          </a:prstGeom>
        </p:spPr>
      </p:pic>
      <p:pic>
        <p:nvPicPr>
          <p:cNvPr id="56" name="Kép 410">
            <a:extLst>
              <a:ext uri="{FF2B5EF4-FFF2-40B4-BE49-F238E27FC236}">
                <a16:creationId xmlns="" xmlns:a16="http://schemas.microsoft.com/office/drawing/2014/main" id="{74952881-4DDC-4562-957D-48707E5C7E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1" y="8212196"/>
            <a:ext cx="567912" cy="480272"/>
          </a:xfrm>
          <a:prstGeom prst="rect">
            <a:avLst/>
          </a:prstGeom>
        </p:spPr>
      </p:pic>
      <p:pic>
        <p:nvPicPr>
          <p:cNvPr id="57" name="Kép 411">
            <a:extLst>
              <a:ext uri="{FF2B5EF4-FFF2-40B4-BE49-F238E27FC236}">
                <a16:creationId xmlns="" xmlns:a16="http://schemas.microsoft.com/office/drawing/2014/main" id="{3E450474-D4D6-4D40-9884-B72EC63C3F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479" y="8200524"/>
            <a:ext cx="420697" cy="643144"/>
          </a:xfrm>
          <a:prstGeom prst="rect">
            <a:avLst/>
          </a:prstGeom>
        </p:spPr>
      </p:pic>
      <p:pic>
        <p:nvPicPr>
          <p:cNvPr id="58" name="Kép 414">
            <a:extLst>
              <a:ext uri="{FF2B5EF4-FFF2-40B4-BE49-F238E27FC236}">
                <a16:creationId xmlns="" xmlns:a16="http://schemas.microsoft.com/office/drawing/2014/main" id="{71A57F83-4768-48DD-9329-D4D0924CD1E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85" y="8290396"/>
            <a:ext cx="407099" cy="674423"/>
          </a:xfrm>
          <a:prstGeom prst="rect">
            <a:avLst/>
          </a:prstGeom>
        </p:spPr>
      </p:pic>
      <p:pic>
        <p:nvPicPr>
          <p:cNvPr id="59" name="Kép 415">
            <a:extLst>
              <a:ext uri="{FF2B5EF4-FFF2-40B4-BE49-F238E27FC236}">
                <a16:creationId xmlns="" xmlns:a16="http://schemas.microsoft.com/office/drawing/2014/main" id="{D09419A8-11B3-4D1D-9C75-322B6AAB78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04" y="8297430"/>
            <a:ext cx="460311" cy="505476"/>
          </a:xfrm>
          <a:prstGeom prst="rect">
            <a:avLst/>
          </a:prstGeom>
        </p:spPr>
      </p:pic>
      <p:pic>
        <p:nvPicPr>
          <p:cNvPr id="60" name="Kép 416">
            <a:extLst>
              <a:ext uri="{FF2B5EF4-FFF2-40B4-BE49-F238E27FC236}">
                <a16:creationId xmlns="" xmlns:a16="http://schemas.microsoft.com/office/drawing/2014/main" id="{BA2A7DD1-D372-43AE-8540-8C9166AB70B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38" y="8265104"/>
            <a:ext cx="390082" cy="504349"/>
          </a:xfrm>
          <a:prstGeom prst="rect">
            <a:avLst/>
          </a:prstGeom>
        </p:spPr>
      </p:pic>
      <p:pic>
        <p:nvPicPr>
          <p:cNvPr id="62" name="Kép 420">
            <a:extLst>
              <a:ext uri="{FF2B5EF4-FFF2-40B4-BE49-F238E27FC236}">
                <a16:creationId xmlns="" xmlns:a16="http://schemas.microsoft.com/office/drawing/2014/main" id="{E9530DC4-15BB-478C-8D08-B0F7E2AD80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13" y="9047613"/>
            <a:ext cx="1388457" cy="286828"/>
          </a:xfrm>
          <a:prstGeom prst="rect">
            <a:avLst/>
          </a:prstGeom>
        </p:spPr>
      </p:pic>
      <p:pic>
        <p:nvPicPr>
          <p:cNvPr id="63" name="Kép 421">
            <a:extLst>
              <a:ext uri="{FF2B5EF4-FFF2-40B4-BE49-F238E27FC236}">
                <a16:creationId xmlns="" xmlns:a16="http://schemas.microsoft.com/office/drawing/2014/main" id="{3B9474B8-D100-408F-809B-DA0AF0203DC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59" y="8948507"/>
            <a:ext cx="1418995" cy="319496"/>
          </a:xfrm>
          <a:prstGeom prst="rect">
            <a:avLst/>
          </a:prstGeom>
        </p:spPr>
      </p:pic>
      <p:pic>
        <p:nvPicPr>
          <p:cNvPr id="64" name="Kép 417">
            <a:extLst>
              <a:ext uri="{FF2B5EF4-FFF2-40B4-BE49-F238E27FC236}">
                <a16:creationId xmlns="" xmlns:a16="http://schemas.microsoft.com/office/drawing/2014/main" id="{24F4ACB5-9708-4859-9AC7-A219703D74B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36" y="8387113"/>
            <a:ext cx="1076117" cy="283650"/>
          </a:xfrm>
          <a:prstGeom prst="rect">
            <a:avLst/>
          </a:prstGeom>
        </p:spPr>
      </p:pic>
      <p:pic>
        <p:nvPicPr>
          <p:cNvPr id="35" name="Obraz 464">
            <a:extLst>
              <a:ext uri="{FF2B5EF4-FFF2-40B4-BE49-F238E27FC236}">
                <a16:creationId xmlns="" xmlns:a16="http://schemas.microsoft.com/office/drawing/2014/main" id="{A77A435F-6121-4D46-B49E-BEF7D725C9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46365" y="2162367"/>
            <a:ext cx="1566737" cy="1801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Obraz 458">
            <a:extLst>
              <a:ext uri="{FF2B5EF4-FFF2-40B4-BE49-F238E27FC236}">
                <a16:creationId xmlns="" xmlns:a16="http://schemas.microsoft.com/office/drawing/2014/main" id="{9779EB78-9E66-4F69-B670-F80839E88DD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85" r="24091" b="30699"/>
          <a:stretch/>
        </p:blipFill>
        <p:spPr>
          <a:xfrm>
            <a:off x="3594644" y="1415003"/>
            <a:ext cx="2761532" cy="2164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Immagine 37">
            <a:extLst>
              <a:ext uri="{FF2B5EF4-FFF2-40B4-BE49-F238E27FC236}">
                <a16:creationId xmlns="" xmlns:a16="http://schemas.microsoft.com/office/drawing/2014/main" id="{313F6239-1124-4F02-8037-C6A114BCBAB6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02" r="18089"/>
          <a:stretch/>
        </p:blipFill>
        <p:spPr>
          <a:xfrm>
            <a:off x="0" y="8934045"/>
            <a:ext cx="1647590" cy="415894"/>
          </a:xfrm>
          <a:prstGeom prst="rect">
            <a:avLst/>
          </a:prstGeom>
        </p:spPr>
      </p:pic>
      <p:pic>
        <p:nvPicPr>
          <p:cNvPr id="37" name="Kép 14">
            <a:extLst>
              <a:ext uri="{FF2B5EF4-FFF2-40B4-BE49-F238E27FC236}">
                <a16:creationId xmlns="" xmlns:a16="http://schemas.microsoft.com/office/drawing/2014/main" id="{2A69EB8F-3D0C-4F67-9244-97D1D27F45D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08" y="8223561"/>
            <a:ext cx="793092" cy="521680"/>
          </a:xfrm>
          <a:prstGeom prst="rect">
            <a:avLst/>
          </a:prstGeom>
        </p:spPr>
      </p:pic>
      <p:grpSp>
        <p:nvGrpSpPr>
          <p:cNvPr id="39" name="Gruppo 38">
            <a:extLst>
              <a:ext uri="{FF2B5EF4-FFF2-40B4-BE49-F238E27FC236}">
                <a16:creationId xmlns="" xmlns:a16="http://schemas.microsoft.com/office/drawing/2014/main" id="{CCB325AF-9CE6-47C3-A445-7DFD3C7697B9}"/>
              </a:ext>
            </a:extLst>
          </p:cNvPr>
          <p:cNvGrpSpPr/>
          <p:nvPr/>
        </p:nvGrpSpPr>
        <p:grpSpPr>
          <a:xfrm>
            <a:off x="0" y="0"/>
            <a:ext cx="6907868" cy="1317599"/>
            <a:chOff x="0" y="0"/>
            <a:chExt cx="6907868" cy="1317599"/>
          </a:xfrm>
        </p:grpSpPr>
        <p:sp>
          <p:nvSpPr>
            <p:cNvPr id="40" name="Rettangolo 39">
              <a:extLst>
                <a:ext uri="{FF2B5EF4-FFF2-40B4-BE49-F238E27FC236}">
                  <a16:creationId xmlns="" xmlns:a16="http://schemas.microsoft.com/office/drawing/2014/main" id="{6861FA3A-3C94-40D0-9496-921C281EA8D5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6858000" cy="1317599"/>
            </a:xfrm>
            <a:prstGeom prst="rect">
              <a:avLst/>
            </a:prstGeom>
            <a:solidFill>
              <a:srgbClr val="C2CCD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900430" marR="215265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1" name="Rettangolo 5">
              <a:extLst>
                <a:ext uri="{FF2B5EF4-FFF2-40B4-BE49-F238E27FC236}">
                  <a16:creationId xmlns="" xmlns:a16="http://schemas.microsoft.com/office/drawing/2014/main" id="{C18F1A7A-FDAE-457D-ACDA-2E119FEA60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5611" y="131391"/>
              <a:ext cx="1579256" cy="1040614"/>
            </a:xfrm>
            <a:prstGeom prst="rect">
              <a:avLst/>
            </a:prstGeom>
            <a:solidFill>
              <a:srgbClr val="21965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900430" marR="215265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42" name="Rectangle 5">
              <a:extLst>
                <a:ext uri="{FF2B5EF4-FFF2-40B4-BE49-F238E27FC236}">
                  <a16:creationId xmlns="" xmlns:a16="http://schemas.microsoft.com/office/drawing/2014/main" id="{A9EACD04-D5B8-443D-8E16-9D6929D4E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34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3" name="Rettangolo 5">
              <a:extLst>
                <a:ext uri="{FF2B5EF4-FFF2-40B4-BE49-F238E27FC236}">
                  <a16:creationId xmlns="" xmlns:a16="http://schemas.microsoft.com/office/drawing/2014/main" id="{90AF18A4-0FC2-41E8-BE51-DC3B110BE8CF}"/>
                </a:ext>
              </a:extLst>
            </p:cNvPr>
            <p:cNvSpPr>
              <a:spLocks/>
            </p:cNvSpPr>
            <p:nvPr/>
          </p:nvSpPr>
          <p:spPr>
            <a:xfrm>
              <a:off x="93133" y="133150"/>
              <a:ext cx="5092478" cy="10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900430" marR="215265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4" name="image6.png" descr="https://lh4.googleusercontent.com/OKi1jiO37iIqdYjTOlRI5iP0en3DCQ9Chm2uLqHbRjn3yh3OyMGH77Q2JkETq-DX5DtU2YuM3hsi5FqTVMzMo5xJyDCN49Dak8EJdBFDN8ZOlHHpUFDEhSvOJZRJZGE6Pf7EWTdB">
              <a:extLst>
                <a:ext uri="{FF2B5EF4-FFF2-40B4-BE49-F238E27FC236}">
                  <a16:creationId xmlns="" xmlns:a16="http://schemas.microsoft.com/office/drawing/2014/main" id="{0E42FFE4-B8BF-4CFC-B9BF-2E1823047A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53" y="228600"/>
              <a:ext cx="2003932" cy="8701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pole tekstowe 12">
              <a:extLst>
                <a:ext uri="{FF2B5EF4-FFF2-40B4-BE49-F238E27FC236}">
                  <a16:creationId xmlns="" xmlns:a16="http://schemas.microsoft.com/office/drawing/2014/main" id="{410BA945-2CBC-4CE3-AFE8-A0393CB0ECB3}"/>
                </a:ext>
              </a:extLst>
            </p:cNvPr>
            <p:cNvSpPr txBox="1"/>
            <p:nvPr/>
          </p:nvSpPr>
          <p:spPr>
            <a:xfrm>
              <a:off x="5625525" y="288055"/>
              <a:ext cx="1282343" cy="68480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93663" marR="215265" indent="-93663" algn="ctr" defTabSz="5842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Biuletyn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endParaRPr lang="en-US" sz="10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marL="93663" marR="215265" indent="-93663" algn="ctr" defTabSz="5842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Wrzesień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1000" b="1" dirty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2017</a:t>
              </a:r>
            </a:p>
            <a:p>
              <a:pPr marL="93663" marR="215265" indent="-93663" algn="ctr" defTabSz="5842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N</a:t>
              </a:r>
              <a:r>
                <a:rPr lang="pl-PL" sz="1000" b="1" dirty="0" smtClean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umer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 1</a:t>
              </a:r>
              <a:endPara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6" name="image3.png">
              <a:extLst>
                <a:ext uri="{FF2B5EF4-FFF2-40B4-BE49-F238E27FC236}">
                  <a16:creationId xmlns="" xmlns:a16="http://schemas.microsoft.com/office/drawing/2014/main" id="{93E64D0A-C747-4ED2-9C78-3D0C38994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486" y="134777"/>
              <a:ext cx="1046211" cy="1046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pole tekstowe 21">
              <a:extLst>
                <a:ext uri="{FF2B5EF4-FFF2-40B4-BE49-F238E27FC236}">
                  <a16:creationId xmlns="" xmlns:a16="http://schemas.microsoft.com/office/drawing/2014/main" id="{464FF33B-3129-40B5-A8AA-F72D4DED9D94}"/>
                </a:ext>
              </a:extLst>
            </p:cNvPr>
            <p:cNvSpPr txBox="1"/>
            <p:nvPr/>
          </p:nvSpPr>
          <p:spPr>
            <a:xfrm>
              <a:off x="2305832" y="144916"/>
              <a:ext cx="2607639" cy="99719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91440" marR="219710" indent="-91440"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u="sng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BOOSTEE-CE</a:t>
              </a:r>
            </a:p>
            <a:p>
              <a:pPr marL="91440" marR="219710" indent="-91440" algn="ctr">
                <a:lnSpc>
                  <a:spcPct val="115000"/>
                </a:lnSpc>
                <a:spcBef>
                  <a:spcPts val="600"/>
                </a:spcBef>
              </a:pPr>
              <a:r>
                <a:rPr lang="en-US" sz="1000" b="1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 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POPRAWA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EFEKTYWNOŚCI ENERGETYCZNEJ W MIASTACH EUROPY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ŚRODKOWEJ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POPRZEZ INTELIGENTNE ZARZĄDZANIE ENERGIĄ</a:t>
              </a:r>
              <a:endParaRPr lang="en-US" sz="1000" b="1" dirty="0" smtClean="0"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05347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00113" y="533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0" y="1336512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 defTabSz="820738">
              <a:tabLst>
                <a:tab pos="5291138" algn="l"/>
              </a:tabLst>
            </a:pPr>
            <a:r>
              <a:rPr lang="pl-PL" sz="1600" b="1" dirty="0" smtClean="0">
                <a:solidFill>
                  <a:srgbClr val="7E93A5"/>
                </a:solidFill>
              </a:rPr>
              <a:t>DZIAŁANIA PILOTAŻOWE</a:t>
            </a:r>
            <a:endParaRPr lang="pl-PL" sz="1600" b="1" dirty="0">
              <a:solidFill>
                <a:srgbClr val="7E93A5"/>
              </a:solidFill>
            </a:endParaRPr>
          </a:p>
          <a:p>
            <a:pPr marL="177800" algn="just" defTabSz="820738">
              <a:tabLst>
                <a:tab pos="5291138" algn="l"/>
              </a:tabLst>
            </a:pPr>
            <a:endParaRPr lang="pl-PL" sz="1200" b="1" dirty="0"/>
          </a:p>
          <a:p>
            <a:pPr marL="177800" algn="just" defTabSz="820738">
              <a:tabLst>
                <a:tab pos="5291138" algn="l"/>
              </a:tabLst>
            </a:pPr>
            <a:r>
              <a:rPr lang="pl-PL" sz="1200" dirty="0" smtClean="0"/>
              <a:t>Projekt obejmuje 8 działań pilotażowych:</a:t>
            </a:r>
            <a:endParaRPr lang="en-US" sz="1200" dirty="0"/>
          </a:p>
        </p:txBody>
      </p:sp>
      <p:sp>
        <p:nvSpPr>
          <p:cNvPr id="19" name="Prostokąt 18"/>
          <p:cNvSpPr/>
          <p:nvPr/>
        </p:nvSpPr>
        <p:spPr>
          <a:xfrm>
            <a:off x="0" y="5495925"/>
            <a:ext cx="3482976" cy="203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 defTabSz="820738">
              <a:tabLst>
                <a:tab pos="5291138" algn="l"/>
              </a:tabLst>
            </a:pPr>
            <a:r>
              <a:rPr lang="pl-PL" sz="1600" b="1" dirty="0" smtClean="0">
                <a:solidFill>
                  <a:srgbClr val="7E93A5"/>
                </a:solidFill>
              </a:rPr>
              <a:t>PIERWSZE SPOTKANIE PROJEKTOWE</a:t>
            </a:r>
            <a:endParaRPr lang="pl-PL" sz="1600" b="1" dirty="0">
              <a:solidFill>
                <a:srgbClr val="7E93A5"/>
              </a:solidFill>
            </a:endParaRPr>
          </a:p>
          <a:p>
            <a:pPr marL="177800" algn="just" defTabSz="820738">
              <a:tabLst>
                <a:tab pos="5291138" algn="l"/>
              </a:tabLst>
            </a:pPr>
            <a:endParaRPr lang="pl-PL" sz="200" b="1" dirty="0"/>
          </a:p>
          <a:p>
            <a:pPr marL="177800" algn="just" defTabSz="820738">
              <a:tabLst>
                <a:tab pos="5291138" algn="l"/>
              </a:tabLst>
            </a:pPr>
            <a:r>
              <a:rPr lang="pl-PL" sz="1200" dirty="0" smtClean="0"/>
              <a:t>P</a:t>
            </a:r>
            <a:r>
              <a:rPr lang="en-US" sz="1200" dirty="0" smtClean="0"/>
              <a:t>roje</a:t>
            </a:r>
            <a:r>
              <a:rPr lang="pl-PL" sz="1200" dirty="0" smtClean="0"/>
              <a:t>k</a:t>
            </a:r>
            <a:r>
              <a:rPr lang="en-US" sz="1200" dirty="0" smtClean="0"/>
              <a:t>t </a:t>
            </a:r>
            <a:r>
              <a:rPr lang="pl-PL" sz="1200" dirty="0" smtClean="0"/>
              <a:t>rozpoczął się oficjalnie w czerwcu, a spotkanie odbyło się</a:t>
            </a:r>
            <a:r>
              <a:rPr lang="en-US" sz="1200" dirty="0" smtClean="0"/>
              <a:t> </a:t>
            </a:r>
            <a:r>
              <a:rPr lang="pl-PL" sz="1200" dirty="0" smtClean="0"/>
              <a:t>w </a:t>
            </a:r>
            <a:r>
              <a:rPr lang="en-US" sz="1200" dirty="0" smtClean="0"/>
              <a:t>Trento (</a:t>
            </a:r>
            <a:r>
              <a:rPr lang="pl-PL" sz="1200" dirty="0" smtClean="0"/>
              <a:t>Włochy</a:t>
            </a:r>
            <a:r>
              <a:rPr lang="en-US" sz="1200" dirty="0" smtClean="0"/>
              <a:t>) </a:t>
            </a:r>
            <a:r>
              <a:rPr lang="pl-PL" sz="1200" dirty="0" smtClean="0"/>
              <a:t>w dniach 12-13 czerwca 2017 r.</a:t>
            </a:r>
            <a:r>
              <a:rPr lang="en-US" sz="1200" dirty="0" smtClean="0"/>
              <a:t>, </a:t>
            </a:r>
            <a:r>
              <a:rPr lang="pl-PL" sz="1200" dirty="0" smtClean="0"/>
              <a:t>prowadzone przez głównego partnera </a:t>
            </a:r>
            <a:r>
              <a:rPr lang="en-US" sz="1200" dirty="0" smtClean="0"/>
              <a:t>FBK</a:t>
            </a:r>
            <a:r>
              <a:rPr lang="en-US" sz="1200" dirty="0"/>
              <a:t>. </a:t>
            </a:r>
            <a:r>
              <a:rPr lang="pl-PL" sz="1200" dirty="0" smtClean="0"/>
              <a:t>Podczas wydarzenia wszyscy partnerzy zaprezentowali się</a:t>
            </a:r>
            <a:r>
              <a:rPr lang="en-US" sz="1200" dirty="0" smtClean="0"/>
              <a:t>, </a:t>
            </a:r>
            <a:r>
              <a:rPr lang="pl-PL" sz="1200" dirty="0" smtClean="0"/>
              <a:t>przedstawiając swoje doświadczenie</a:t>
            </a:r>
            <a:r>
              <a:rPr lang="en-US" sz="1200" dirty="0" smtClean="0"/>
              <a:t>, </a:t>
            </a:r>
            <a:r>
              <a:rPr lang="pl-PL" sz="1200" dirty="0" smtClean="0"/>
              <a:t>działania i strategiczne zainteresowanie </a:t>
            </a:r>
            <a:r>
              <a:rPr lang="en-US" sz="1200" dirty="0" smtClean="0"/>
              <a:t>BOOSTEE-CE</a:t>
            </a:r>
            <a:r>
              <a:rPr lang="en-US" sz="1200" dirty="0"/>
              <a:t>. </a:t>
            </a:r>
            <a:r>
              <a:rPr lang="pl-PL" sz="1200" dirty="0" smtClean="0"/>
              <a:t>Obecny był również</a:t>
            </a:r>
            <a:r>
              <a:rPr lang="en-US" sz="1200" dirty="0" smtClean="0"/>
              <a:t> </a:t>
            </a:r>
            <a:r>
              <a:rPr lang="pl-PL" sz="1200" dirty="0" smtClean="0"/>
              <a:t>Wspólny Sekretariat Komisji Europejskiej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2803120"/>
              </p:ext>
            </p:extLst>
          </p:nvPr>
        </p:nvGraphicFramePr>
        <p:xfrm>
          <a:off x="286136" y="7320223"/>
          <a:ext cx="6287372" cy="175260"/>
        </p:xfrm>
        <a:graphic>
          <a:graphicData uri="http://schemas.openxmlformats.org/drawingml/2006/table">
            <a:tbl>
              <a:tblPr bandRow="1"/>
              <a:tblGrid>
                <a:gridCol w="4422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4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0430" marR="2152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ela 26">
            <a:extLst>
              <a:ext uri="{FF2B5EF4-FFF2-40B4-BE49-F238E27FC236}">
                <a16:creationId xmlns="" xmlns:a16="http://schemas.microsoft.com/office/drawing/2014/main" id="{40135124-0195-424A-86A5-E86CE17E7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7460736"/>
              </p:ext>
            </p:extLst>
          </p:nvPr>
        </p:nvGraphicFramePr>
        <p:xfrm>
          <a:off x="293445" y="5290706"/>
          <a:ext cx="6287372" cy="175260"/>
        </p:xfrm>
        <a:graphic>
          <a:graphicData uri="http://schemas.openxmlformats.org/drawingml/2006/table">
            <a:tbl>
              <a:tblPr bandRow="1"/>
              <a:tblGrid>
                <a:gridCol w="4422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4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766">
                <a:tc>
                  <a:txBody>
                    <a:bodyPr/>
                    <a:lstStyle/>
                    <a:p>
                      <a:pPr marL="900430" marR="2152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Rettangolo 5">
            <a:extLst>
              <a:ext uri="{FF2B5EF4-FFF2-40B4-BE49-F238E27FC236}">
                <a16:creationId xmlns="" xmlns:a16="http://schemas.microsoft.com/office/drawing/2014/main" id="{924E2CFD-EEDC-42BE-B2E7-7DC3AC9E1A44}"/>
              </a:ext>
            </a:extLst>
          </p:cNvPr>
          <p:cNvSpPr>
            <a:spLocks noChangeAspect="1"/>
          </p:cNvSpPr>
          <p:nvPr/>
        </p:nvSpPr>
        <p:spPr>
          <a:xfrm>
            <a:off x="-1" y="9591676"/>
            <a:ext cx="6874933" cy="314324"/>
          </a:xfrm>
          <a:prstGeom prst="rect">
            <a:avLst/>
          </a:prstGeom>
          <a:solidFill>
            <a:srgbClr val="21965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00430" marR="21526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pole tekstowe 15">
            <a:extLst>
              <a:ext uri="{FF2B5EF4-FFF2-40B4-BE49-F238E27FC236}">
                <a16:creationId xmlns="" xmlns:a16="http://schemas.microsoft.com/office/drawing/2014/main" id="{7F493EBB-F9EA-4DD3-90DB-B3033267B3E3}"/>
              </a:ext>
            </a:extLst>
          </p:cNvPr>
          <p:cNvSpPr txBox="1"/>
          <p:nvPr/>
        </p:nvSpPr>
        <p:spPr>
          <a:xfrm>
            <a:off x="0" y="9607228"/>
            <a:ext cx="685800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l-PL" sz="9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Projekt jest wspierany przez program Interreg CENTRAL EUROPE finansowany w ramach Europejskiego Funduszu Rozwoju Regionalnego</a:t>
            </a:r>
            <a:endParaRPr lang="hu-HU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EE0AF289-F3F3-4DC3-9320-F26C75E8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2" t="33121" b="11179"/>
          <a:stretch/>
        </p:blipFill>
        <p:spPr>
          <a:xfrm>
            <a:off x="3541183" y="5817976"/>
            <a:ext cx="3316817" cy="1410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6" name="Tabela 1">
            <a:extLst>
              <a:ext uri="{FF2B5EF4-FFF2-40B4-BE49-F238E27FC236}">
                <a16:creationId xmlns="" xmlns:a16="http://schemas.microsoft.com/office/drawing/2014/main" id="{2EF776CA-0D64-4DBC-A07F-1A8C050B8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1457094"/>
              </p:ext>
            </p:extLst>
          </p:nvPr>
        </p:nvGraphicFramePr>
        <p:xfrm>
          <a:off x="114571" y="2081962"/>
          <a:ext cx="6734520" cy="3291840"/>
        </p:xfrm>
        <a:graphic>
          <a:graphicData uri="http://schemas.openxmlformats.org/drawingml/2006/table">
            <a:tbl>
              <a:tblPr bandRow="1">
                <a:tableStyleId>{F2DE63D5-997A-4646-A377-4702673A728D}</a:tableStyleId>
              </a:tblPr>
              <a:tblGrid>
                <a:gridCol w="15999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2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54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865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77790">
                <a:tc>
                  <a:txBody>
                    <a:bodyPr/>
                    <a:lstStyle/>
                    <a:p>
                      <a:r>
                        <a:rPr lang="en-US" sz="1200" b="0" noProof="0" dirty="0" smtClean="0">
                          <a:solidFill>
                            <a:schemeClr val="tx1"/>
                          </a:solidFill>
                        </a:rPr>
                        <a:t>Pilot</a:t>
                      </a:r>
                      <a:r>
                        <a:rPr lang="pl-PL" sz="1200" b="0" noProof="0" dirty="0" smtClean="0">
                          <a:solidFill>
                            <a:schemeClr val="tx1"/>
                          </a:solidFill>
                        </a:rPr>
                        <a:t>aż</a:t>
                      </a:r>
                      <a:r>
                        <a:rPr lang="en-US" sz="12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="0" baseline="0" noProof="0" dirty="0">
                          <a:solidFill>
                            <a:schemeClr val="tx1"/>
                          </a:solidFill>
                        </a:rPr>
                        <a:t>#1</a:t>
                      </a:r>
                    </a:p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Emilia-Romagna, </a:t>
                      </a:r>
                      <a:r>
                        <a:rPr lang="pl-PL" sz="1200" b="1" noProof="0" dirty="0" smtClean="0">
                          <a:solidFill>
                            <a:schemeClr val="tx1"/>
                          </a:solidFill>
                        </a:rPr>
                        <a:t>IT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noProof="0" dirty="0" smtClean="0">
                          <a:solidFill>
                            <a:schemeClr val="tx1"/>
                          </a:solidFill>
                        </a:rPr>
                        <a:t>Testowanie 3DEMS w</a:t>
                      </a:r>
                      <a:r>
                        <a:rPr lang="pl-PL" sz="1200" baseline="0" noProof="0" dirty="0" smtClean="0">
                          <a:solidFill>
                            <a:schemeClr val="tx1"/>
                          </a:solidFill>
                        </a:rPr>
                        <a:t> miejskim obszarze regionu</a:t>
                      </a:r>
                      <a:endParaRPr lang="pl-PL" sz="1200" noProof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noProof="0" dirty="0" smtClean="0">
                          <a:solidFill>
                            <a:schemeClr val="tx1"/>
                          </a:solidFill>
                        </a:rPr>
                        <a:t>Emilia-Romagna</a:t>
                      </a:r>
                      <a:endParaRPr lang="pl-PL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noProof="0" dirty="0" smtClean="0">
                          <a:solidFill>
                            <a:schemeClr val="tx1"/>
                          </a:solidFill>
                        </a:rPr>
                        <a:t>Pilotaż</a:t>
                      </a:r>
                      <a:r>
                        <a:rPr lang="pl-PL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sz="1200" baseline="0" noProof="0" dirty="0">
                          <a:solidFill>
                            <a:schemeClr val="tx1"/>
                          </a:solidFill>
                        </a:rPr>
                        <a:t>2 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Miasto</a:t>
                      </a:r>
                      <a:r>
                        <a:rPr lang="pl-PL" sz="12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Judenburg, AT</a:t>
                      </a:r>
                    </a:p>
                    <a:p>
                      <a:pPr marL="0" algn="l" defTabSz="685800" rtl="0" eaLnBrk="1" latinLnBrk="0" hangingPunct="1"/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Poprawa monitorowania energii</a:t>
                      </a:r>
                      <a:r>
                        <a:rPr lang="pl-PL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kontrola systemu grzewczego w kompleksie szkolnym</a:t>
                      </a:r>
                      <a:endParaRPr lang="pl-PL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Pilot</a:t>
                      </a:r>
                      <a:r>
                        <a:rPr lang="pl-PL" sz="1200" noProof="0" dirty="0" smtClean="0">
                          <a:solidFill>
                            <a:schemeClr val="tx1"/>
                          </a:solidFill>
                        </a:rPr>
                        <a:t>aż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noProof="0" dirty="0">
                          <a:solidFill>
                            <a:schemeClr val="tx1"/>
                          </a:solidFill>
                        </a:rPr>
                        <a:t>#3 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Agencja Energetyczna</a:t>
                      </a:r>
                      <a:r>
                        <a:rPr lang="pl-PL" sz="12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Regionu </a:t>
                      </a:r>
                      <a:r>
                        <a:rPr lang="pl-PL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Zlín, CZ</a:t>
                      </a:r>
                    </a:p>
                    <a:p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Inwestycje efektywności</a:t>
                      </a:r>
                      <a:r>
                        <a:rPr lang="pl-PL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energetycznej</a:t>
                      </a: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dla</a:t>
                      </a:r>
                      <a:r>
                        <a:rPr lang="pl-PL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zero-energetycznych budynków użyteczności publicznej w</a:t>
                      </a:r>
                      <a:r>
                        <a:rPr lang="en-US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regionie </a:t>
                      </a:r>
                      <a:r>
                        <a:rPr lang="en-US" sz="1200" b="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Zlín</a:t>
                      </a:r>
                      <a:endParaRPr lang="en-US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Pilot</a:t>
                      </a:r>
                      <a:r>
                        <a:rPr lang="pl-PL" sz="1200" noProof="0" dirty="0" smtClean="0">
                          <a:solidFill>
                            <a:schemeClr val="tx1"/>
                          </a:solidFill>
                        </a:rPr>
                        <a:t>aż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noProof="0" dirty="0">
                          <a:solidFill>
                            <a:schemeClr val="tx1"/>
                          </a:solidFill>
                        </a:rPr>
                        <a:t>#4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Agencja Tolna County Dev., HU</a:t>
                      </a:r>
                    </a:p>
                    <a:p>
                      <a:pPr rtl="0"/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Wykorzystanie</a:t>
                      </a:r>
                      <a:r>
                        <a:rPr lang="pl-PL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OnePlace w</a:t>
                      </a:r>
                      <a:r>
                        <a:rPr lang="pl-PL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celu poprawy efektywności energetycznej w budynkach użyteczności publicznej</a:t>
                      </a: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 Tolna</a:t>
                      </a:r>
                      <a:endParaRPr lang="pl-PL" sz="120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562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Pilot</a:t>
                      </a:r>
                      <a:r>
                        <a:rPr lang="pl-PL" sz="1200" noProof="0" dirty="0" smtClean="0">
                          <a:solidFill>
                            <a:schemeClr val="tx1"/>
                          </a:solidFill>
                        </a:rPr>
                        <a:t>aż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noProof="0" dirty="0">
                          <a:solidFill>
                            <a:schemeClr val="tx1"/>
                          </a:solidFill>
                        </a:rPr>
                        <a:t>#5 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685800" rtl="0" eaLnBrk="1" latinLnBrk="0" hangingPunct="1"/>
                      <a:r>
                        <a:rPr lang="pl-PL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Mazowiecka</a:t>
                      </a:r>
                      <a:r>
                        <a:rPr lang="pl-PL" sz="12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Agencja Energetyczna</a:t>
                      </a:r>
                      <a:r>
                        <a:rPr lang="pl-PL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PL</a:t>
                      </a:r>
                    </a:p>
                    <a:p>
                      <a:pPr marL="0" algn="l" defTabSz="685800" rtl="0" eaLnBrk="1" latinLnBrk="0" hangingPunct="1"/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Monitorowanie wykorzystania</a:t>
                      </a:r>
                      <a:r>
                        <a:rPr lang="pl-PL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energii w</a:t>
                      </a:r>
                      <a:r>
                        <a:rPr lang="pl-PL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budynku użytecz-ności publicznej w Płońsku</a:t>
                      </a: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Pilot</a:t>
                      </a:r>
                      <a:r>
                        <a:rPr lang="pl-PL" sz="1200" noProof="0" dirty="0" smtClean="0">
                          <a:solidFill>
                            <a:schemeClr val="tx1"/>
                          </a:solidFill>
                        </a:rPr>
                        <a:t>aż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noProof="0" dirty="0">
                          <a:solidFill>
                            <a:schemeClr val="tx1"/>
                          </a:solidFill>
                        </a:rPr>
                        <a:t>#6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Miasto</a:t>
                      </a:r>
                      <a:r>
                        <a:rPr lang="pl-PL" sz="12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Koprivnica, HR</a:t>
                      </a:r>
                    </a:p>
                    <a:p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Efektywność energetyczna</a:t>
                      </a:r>
                      <a:r>
                        <a:rPr lang="pl-PL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z platformą</a:t>
                      </a: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OnePlace w</a:t>
                      </a:r>
                      <a:r>
                        <a:rPr lang="pl-PL" sz="12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przedszkolu w</a:t>
                      </a:r>
                      <a:r>
                        <a:rPr lang="pl-PL" sz="12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Koprivnica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Pilot</a:t>
                      </a:r>
                      <a:r>
                        <a:rPr lang="pl-PL" sz="1200" noProof="0" dirty="0" smtClean="0">
                          <a:solidFill>
                            <a:schemeClr val="tx1"/>
                          </a:solidFill>
                        </a:rPr>
                        <a:t>aż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noProof="0" dirty="0">
                          <a:solidFill>
                            <a:schemeClr val="tx1"/>
                          </a:solidFill>
                        </a:rPr>
                        <a:t>#7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Miasto</a:t>
                      </a:r>
                      <a:r>
                        <a:rPr lang="pl-PL" sz="12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Velenje, SI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Poprawa</a:t>
                      </a:r>
                      <a:r>
                        <a:rPr lang="pl-PL" sz="12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zarządzania energią w publicznej szkole w </a:t>
                      </a:r>
                      <a:r>
                        <a:rPr lang="pl-PL" sz="12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Velenje</a:t>
                      </a:r>
                      <a:endParaRPr lang="pl-PL" sz="12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solidFill>
                            <a:schemeClr val="tx1"/>
                          </a:solidFill>
                        </a:rPr>
                        <a:t>Pilot</a:t>
                      </a:r>
                      <a:r>
                        <a:rPr lang="pl-PL" sz="1200" noProof="0" dirty="0" smtClean="0">
                          <a:solidFill>
                            <a:schemeClr val="tx1"/>
                          </a:solidFill>
                        </a:rPr>
                        <a:t>aż</a:t>
                      </a:r>
                      <a:r>
                        <a:rPr lang="en-US" sz="12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noProof="0" dirty="0">
                          <a:solidFill>
                            <a:schemeClr val="tx1"/>
                          </a:solidFill>
                        </a:rPr>
                        <a:t>#8 </a:t>
                      </a:r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b="1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EUWT NOVUM, PL</a:t>
                      </a:r>
                    </a:p>
                    <a:p>
                      <a:r>
                        <a:rPr lang="pl-PL" sz="12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Testowanie projektowej platformy w regionach transgranicznych PL/CZ</a:t>
                      </a:r>
                      <a:endParaRPr lang="pl-PL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Szövegdoboz 20">
            <a:extLst>
              <a:ext uri="{FF2B5EF4-FFF2-40B4-BE49-F238E27FC236}">
                <a16:creationId xmlns="" xmlns:a16="http://schemas.microsoft.com/office/drawing/2014/main" id="{B24042AC-C588-47E3-BDEA-966ACD3BE796}"/>
              </a:ext>
            </a:extLst>
          </p:cNvPr>
          <p:cNvSpPr txBox="1"/>
          <p:nvPr/>
        </p:nvSpPr>
        <p:spPr>
          <a:xfrm>
            <a:off x="0" y="7513545"/>
            <a:ext cx="6288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820738">
              <a:tabLst>
                <a:tab pos="5291138" algn="l"/>
              </a:tabLst>
            </a:pPr>
            <a:r>
              <a:rPr lang="en-US" sz="1600" b="1" dirty="0">
                <a:solidFill>
                  <a:srgbClr val="7E93A5"/>
                </a:solidFill>
              </a:rPr>
              <a:t>BOOSTEE-CE </a:t>
            </a:r>
            <a:r>
              <a:rPr lang="pl-PL" sz="1600" b="1" dirty="0" smtClean="0">
                <a:solidFill>
                  <a:srgbClr val="7E93A5"/>
                </a:solidFill>
              </a:rPr>
              <a:t>– DWUDZIESTA COROCZNA KONFERENCJA </a:t>
            </a:r>
            <a:r>
              <a:rPr lang="en-US" sz="1600" b="1" dirty="0" smtClean="0">
                <a:solidFill>
                  <a:srgbClr val="7E93A5"/>
                </a:solidFill>
              </a:rPr>
              <a:t>INTERREG CE</a:t>
            </a:r>
            <a:endParaRPr lang="en-US" sz="1600" b="1" dirty="0">
              <a:solidFill>
                <a:srgbClr val="7E93A5"/>
              </a:solidFill>
            </a:endParaRPr>
          </a:p>
        </p:txBody>
      </p:sp>
      <p:sp>
        <p:nvSpPr>
          <p:cNvPr id="30" name="Szövegdoboz 20">
            <a:extLst>
              <a:ext uri="{FF2B5EF4-FFF2-40B4-BE49-F238E27FC236}">
                <a16:creationId xmlns="" xmlns:a16="http://schemas.microsoft.com/office/drawing/2014/main" id="{85769FF9-DE01-454F-BB08-589BB0DF377B}"/>
              </a:ext>
            </a:extLst>
          </p:cNvPr>
          <p:cNvSpPr txBox="1"/>
          <p:nvPr/>
        </p:nvSpPr>
        <p:spPr>
          <a:xfrm>
            <a:off x="117181" y="7856031"/>
            <a:ext cx="3092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820738">
              <a:tabLst>
                <a:tab pos="5291138" algn="l"/>
              </a:tabLst>
            </a:pPr>
            <a:r>
              <a:rPr lang="pl-PL" sz="1200" dirty="0" smtClean="0"/>
              <a:t>Partnerzy </a:t>
            </a:r>
            <a:r>
              <a:rPr lang="en-US" sz="1200" dirty="0" smtClean="0"/>
              <a:t>BOOSTEE-CE</a:t>
            </a:r>
            <a:r>
              <a:rPr lang="pl-PL" sz="1200" dirty="0" smtClean="0"/>
              <a:t> – EUWT NOVUM oraz E-Institute uczestniczyli w konferencji, która odbyła się w Berlinie w dniach 21-22 września 2017 r. Podczas wydarzenia omówiono przyszłość współpracy ponadnarodowej, szczegóły dotyczące nadchodzących nowych zaproszeń do składania wniosków i nowych pomysłów na projekty.</a:t>
            </a:r>
            <a:endParaRPr lang="pl-PL" dirty="0"/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C38C851B-61B3-48CA-B685-920149B8F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4" y="7836000"/>
            <a:ext cx="3132831" cy="176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" name="Gruppo 28">
            <a:extLst>
              <a:ext uri="{FF2B5EF4-FFF2-40B4-BE49-F238E27FC236}">
                <a16:creationId xmlns="" xmlns:a16="http://schemas.microsoft.com/office/drawing/2014/main" id="{CA043EB5-E8E6-4220-9F5E-A812F7284C55}"/>
              </a:ext>
            </a:extLst>
          </p:cNvPr>
          <p:cNvGrpSpPr/>
          <p:nvPr/>
        </p:nvGrpSpPr>
        <p:grpSpPr>
          <a:xfrm>
            <a:off x="0" y="-126697"/>
            <a:ext cx="6907868" cy="1540422"/>
            <a:chOff x="0" y="-126697"/>
            <a:chExt cx="6907868" cy="1540422"/>
          </a:xfrm>
        </p:grpSpPr>
        <p:sp>
          <p:nvSpPr>
            <p:cNvPr id="31" name="Rettangolo 30">
              <a:extLst>
                <a:ext uri="{FF2B5EF4-FFF2-40B4-BE49-F238E27FC236}">
                  <a16:creationId xmlns="" xmlns:a16="http://schemas.microsoft.com/office/drawing/2014/main" id="{03FB9BA6-0C72-4D3B-9090-EC6D9E3BA9F4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6858000" cy="1317599"/>
            </a:xfrm>
            <a:prstGeom prst="rect">
              <a:avLst/>
            </a:prstGeom>
            <a:solidFill>
              <a:srgbClr val="C2CCD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900430" marR="215265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Rettangolo 5">
              <a:extLst>
                <a:ext uri="{FF2B5EF4-FFF2-40B4-BE49-F238E27FC236}">
                  <a16:creationId xmlns="" xmlns:a16="http://schemas.microsoft.com/office/drawing/2014/main" id="{CF321736-7213-422D-B20D-80B3E3838A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5611" y="131391"/>
              <a:ext cx="1579256" cy="1040614"/>
            </a:xfrm>
            <a:prstGeom prst="rect">
              <a:avLst/>
            </a:prstGeom>
            <a:solidFill>
              <a:srgbClr val="21965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900430" marR="215265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3" name="Rectangle 5">
              <a:extLst>
                <a:ext uri="{FF2B5EF4-FFF2-40B4-BE49-F238E27FC236}">
                  <a16:creationId xmlns="" xmlns:a16="http://schemas.microsoft.com/office/drawing/2014/main" id="{A5A97BCA-95E2-4B3E-88D1-EEB45C8FC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34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" name="Rettangolo 5">
              <a:extLst>
                <a:ext uri="{FF2B5EF4-FFF2-40B4-BE49-F238E27FC236}">
                  <a16:creationId xmlns="" xmlns:a16="http://schemas.microsoft.com/office/drawing/2014/main" id="{9DDF9CAC-A66D-4872-8A04-33F9A4590DBB}"/>
                </a:ext>
              </a:extLst>
            </p:cNvPr>
            <p:cNvSpPr>
              <a:spLocks/>
            </p:cNvSpPr>
            <p:nvPr/>
          </p:nvSpPr>
          <p:spPr>
            <a:xfrm>
              <a:off x="93133" y="133150"/>
              <a:ext cx="5092478" cy="10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900430" marR="215265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5" name="image6.png" descr="https://lh4.googleusercontent.com/OKi1jiO37iIqdYjTOlRI5iP0en3DCQ9Chm2uLqHbRjn3yh3OyMGH77Q2JkETq-DX5DtU2YuM3hsi5FqTVMzMo5xJyDCN49Dak8EJdBFDN8ZOlHHpUFDEhSvOJZRJZGE6Pf7EWTdB">
              <a:extLst>
                <a:ext uri="{FF2B5EF4-FFF2-40B4-BE49-F238E27FC236}">
                  <a16:creationId xmlns="" xmlns:a16="http://schemas.microsoft.com/office/drawing/2014/main" id="{6EE7BEA0-0528-46D2-9180-A2165348E5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53" y="228600"/>
              <a:ext cx="2003932" cy="8701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pole tekstowe 12">
              <a:extLst>
                <a:ext uri="{FF2B5EF4-FFF2-40B4-BE49-F238E27FC236}">
                  <a16:creationId xmlns="" xmlns:a16="http://schemas.microsoft.com/office/drawing/2014/main" id="{B4324C8A-DB9E-4259-867B-FEE4800BA9F8}"/>
                </a:ext>
              </a:extLst>
            </p:cNvPr>
            <p:cNvSpPr txBox="1"/>
            <p:nvPr/>
          </p:nvSpPr>
          <p:spPr>
            <a:xfrm>
              <a:off x="5625525" y="288055"/>
              <a:ext cx="1282343" cy="68480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93663" marR="215265" indent="-93663" algn="ctr" defTabSz="5842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Biuletyn</a:t>
              </a:r>
              <a:endParaRPr lang="en-US" sz="10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marL="93663" marR="215265" indent="-93663" algn="ctr" defTabSz="5842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Wrzesień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r>
                <a:rPr lang="en-US" sz="1000" b="1" dirty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2017</a:t>
              </a:r>
            </a:p>
            <a:p>
              <a:pPr marL="93663" marR="215265" indent="-93663" algn="ctr" defTabSz="5842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Numer  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1</a:t>
              </a:r>
              <a:endPara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7" name="image3.png">
              <a:extLst>
                <a:ext uri="{FF2B5EF4-FFF2-40B4-BE49-F238E27FC236}">
                  <a16:creationId xmlns="" xmlns:a16="http://schemas.microsoft.com/office/drawing/2014/main" id="{427E2268-1F5F-438C-A63A-F831604BA1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486" y="134777"/>
              <a:ext cx="1046211" cy="1046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pole tekstowe 21">
              <a:extLst>
                <a:ext uri="{FF2B5EF4-FFF2-40B4-BE49-F238E27FC236}">
                  <a16:creationId xmlns="" xmlns:a16="http://schemas.microsoft.com/office/drawing/2014/main" id="{3B5EB846-B9CA-458B-87A1-14B963680449}"/>
                </a:ext>
              </a:extLst>
            </p:cNvPr>
            <p:cNvSpPr txBox="1"/>
            <p:nvPr/>
          </p:nvSpPr>
          <p:spPr>
            <a:xfrm>
              <a:off x="2305832" y="-126697"/>
              <a:ext cx="2607639" cy="1540422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91440" marR="219710" indent="-91440"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endParaRPr lang="pl-PL" sz="1200" b="1" u="sng" dirty="0" smtClean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marL="91440" marR="219710" indent="-91440"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u="sng" dirty="0" smtClean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BOOSTEE-CE</a:t>
              </a:r>
              <a:endParaRPr lang="en-US" sz="1200" b="1" u="sng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marL="91440" marR="219710" indent="-91440" algn="ctr">
                <a:lnSpc>
                  <a:spcPct val="115000"/>
                </a:lnSpc>
                <a:spcBef>
                  <a:spcPts val="600"/>
                </a:spcBef>
              </a:pPr>
              <a:r>
                <a:rPr lang="en-US" sz="1000" b="1" dirty="0" smtClean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 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POPRAWA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EFEKTYWNOŚCI ENERGETYCZNEJ W MIASTACH EUROPY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ŚRODKOWEJ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POPRZEZ INTELIGENTNE ZARZĄDZANIE ENERGIĄ</a:t>
              </a:r>
              <a:endParaRPr lang="en-US" sz="1000" b="1" dirty="0" smtClean="0">
                <a:latin typeface="Trebuchet MS" panose="020B0603020202020204" pitchFamily="34" charset="0"/>
              </a:endParaRPr>
            </a:p>
            <a:p>
              <a:pPr marL="91440" marR="219710" indent="-91440"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US" sz="10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70456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00113" y="5334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7534" y="1318946"/>
            <a:ext cx="651881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 defTabSz="820738">
              <a:tabLst>
                <a:tab pos="5291138" algn="l"/>
              </a:tabLst>
            </a:pPr>
            <a:r>
              <a:rPr lang="pl-PL" sz="1600" b="1" dirty="0" smtClean="0">
                <a:solidFill>
                  <a:srgbClr val="7E93A5"/>
                </a:solidFill>
              </a:rPr>
              <a:t>Platforma ONEPLACE </a:t>
            </a:r>
            <a:endParaRPr lang="pl-PL" sz="1600" b="1" dirty="0">
              <a:solidFill>
                <a:srgbClr val="7E93A5"/>
              </a:solidFill>
            </a:endParaRPr>
          </a:p>
          <a:p>
            <a:pPr marL="180000" algn="just" defTabSz="820738">
              <a:tabLst>
                <a:tab pos="5291138" algn="l"/>
              </a:tabLst>
            </a:pPr>
            <a:endParaRPr lang="pl-PL" sz="1200" b="1" dirty="0"/>
          </a:p>
          <a:p>
            <a:pPr marL="180000" algn="just" defTabSz="820738">
              <a:tabLst>
                <a:tab pos="5291138" algn="l"/>
              </a:tabLst>
            </a:pPr>
            <a:r>
              <a:rPr lang="pl-PL" sz="1200" dirty="0" smtClean="0"/>
              <a:t>W ramach projektu </a:t>
            </a:r>
            <a:r>
              <a:rPr lang="en-US" sz="1200" dirty="0" smtClean="0"/>
              <a:t>BOOSTEE-CE</a:t>
            </a:r>
            <a:r>
              <a:rPr lang="pl-PL" sz="1200" dirty="0" smtClean="0"/>
              <a:t> powstanie platforma internetowa OnePlace oparta na modelach 3D budynków i informacjach o energii. OnePlace będzie składała się z 4 modułów typu „podłącz i korzystaj”: Systemu Zarządzania Energią 3D (EMS), miast efektywnych energetycznie, rynku energii i finansowania efektywności energetycznej.</a:t>
            </a:r>
            <a:endParaRPr lang="en-US" sz="1200" dirty="0"/>
          </a:p>
        </p:txBody>
      </p:sp>
      <p:sp>
        <p:nvSpPr>
          <p:cNvPr id="19" name="Prostokąt 18"/>
          <p:cNvSpPr/>
          <p:nvPr/>
        </p:nvSpPr>
        <p:spPr>
          <a:xfrm>
            <a:off x="12700" y="6336752"/>
            <a:ext cx="5110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 defTabSz="820738">
              <a:tabLst>
                <a:tab pos="5291138" algn="l"/>
              </a:tabLst>
            </a:pPr>
            <a:r>
              <a:rPr lang="pl-PL" sz="1600" b="1" dirty="0" smtClean="0">
                <a:solidFill>
                  <a:srgbClr val="7E93A5"/>
                </a:solidFill>
              </a:rPr>
              <a:t>OPIS PARTNERA</a:t>
            </a:r>
            <a:endParaRPr lang="pl-PL" sz="1600" b="1" dirty="0">
              <a:solidFill>
                <a:srgbClr val="7E93A5"/>
              </a:solidFill>
            </a:endParaRPr>
          </a:p>
          <a:p>
            <a:pPr marL="177800" algn="just" defTabSz="820738">
              <a:tabLst>
                <a:tab pos="5291138" algn="l"/>
              </a:tabLst>
            </a:pPr>
            <a:endParaRPr lang="pl-PL" sz="200" b="1" dirty="0"/>
          </a:p>
          <a:p>
            <a:pPr marL="177800" algn="just" defTabSz="820738">
              <a:tabLst>
                <a:tab pos="5291138" algn="l"/>
              </a:tabLst>
            </a:pPr>
            <a:r>
              <a:rPr lang="en-US" sz="1200" b="1" u="sng" dirty="0"/>
              <a:t>Bruno Kessler Foundation (FBK), Italy – </a:t>
            </a:r>
            <a:r>
              <a:rPr lang="pl-PL" sz="1200" b="1" u="sng" dirty="0" smtClean="0"/>
              <a:t>Lider projektu</a:t>
            </a:r>
            <a:endParaRPr lang="pl-PL" sz="1200" b="1" u="sng" dirty="0"/>
          </a:p>
          <a:p>
            <a:pPr marL="177800" algn="just" defTabSz="820738">
              <a:tabLst>
                <a:tab pos="5291138" algn="l"/>
              </a:tabLst>
            </a:pPr>
            <a:endParaRPr lang="pl-PL" sz="200" b="1" u="sng" dirty="0"/>
          </a:p>
          <a:p>
            <a:pPr marL="177800" algn="just" defTabSz="820738">
              <a:tabLst>
                <a:tab pos="5291138" algn="l"/>
              </a:tabLst>
            </a:pPr>
            <a:r>
              <a:rPr lang="en-US" sz="1200" dirty="0"/>
              <a:t>FBK (</a:t>
            </a:r>
            <a:r>
              <a:rPr lang="en-US" sz="1200" dirty="0">
                <a:hlinkClick r:id="rId2"/>
              </a:rPr>
              <a:t>http://www.fbk.eu</a:t>
            </a:r>
            <a:r>
              <a:rPr lang="en-US" sz="1200" dirty="0"/>
              <a:t>)</a:t>
            </a:r>
            <a:r>
              <a:rPr lang="pl-PL" sz="1200" dirty="0"/>
              <a:t> </a:t>
            </a:r>
            <a:r>
              <a:rPr lang="pl-PL" sz="1200" dirty="0" smtClean="0"/>
              <a:t>dawniej zwany </a:t>
            </a:r>
            <a:r>
              <a:rPr lang="en-US" sz="1200" dirty="0" smtClean="0"/>
              <a:t>Istituto </a:t>
            </a:r>
            <a:r>
              <a:rPr lang="en-US" sz="1200" dirty="0"/>
              <a:t>Trentino di Cultura (ITC), </a:t>
            </a:r>
            <a:r>
              <a:rPr lang="pl-PL" sz="1200" dirty="0" smtClean="0"/>
              <a:t>powstał w </a:t>
            </a:r>
            <a:r>
              <a:rPr lang="en-US" sz="1200" dirty="0" smtClean="0"/>
              <a:t>1962 </a:t>
            </a:r>
            <a:r>
              <a:rPr lang="pl-PL" sz="1200" dirty="0" smtClean="0"/>
              <a:t>r. jako publiczne centrum badawcze</a:t>
            </a:r>
            <a:r>
              <a:rPr lang="en-US" sz="1200" dirty="0" smtClean="0"/>
              <a:t> </a:t>
            </a:r>
            <a:r>
              <a:rPr lang="pl-PL" sz="1200" dirty="0" smtClean="0"/>
              <a:t>autonomicznej prowincji Trydentu </a:t>
            </a:r>
            <a:r>
              <a:rPr lang="en-US" sz="1200" dirty="0" smtClean="0"/>
              <a:t>(</a:t>
            </a:r>
            <a:r>
              <a:rPr lang="pl-PL" sz="1200" dirty="0" smtClean="0"/>
              <a:t>Włochy</a:t>
            </a:r>
            <a:r>
              <a:rPr lang="en-US" sz="1200" dirty="0" smtClean="0"/>
              <a:t>). </a:t>
            </a:r>
            <a:r>
              <a:rPr lang="en-US" sz="1200" dirty="0"/>
              <a:t>FBK </a:t>
            </a:r>
            <a:r>
              <a:rPr lang="pl-PL" sz="1200" dirty="0" smtClean="0"/>
              <a:t>dąży do osiągnięcia doskonałości naukowej</a:t>
            </a:r>
            <a:r>
              <a:rPr lang="en-US" sz="1200" dirty="0" smtClean="0"/>
              <a:t>, </a:t>
            </a:r>
            <a:r>
              <a:rPr lang="pl-PL" sz="1200" dirty="0" smtClean="0"/>
              <a:t>innowacji i</a:t>
            </a:r>
            <a:r>
              <a:rPr lang="en-US" sz="1200" dirty="0" smtClean="0"/>
              <a:t> </a:t>
            </a:r>
            <a:r>
              <a:rPr lang="pl-PL" sz="1200" dirty="0" smtClean="0"/>
              <a:t>transferu technologii</a:t>
            </a:r>
            <a:r>
              <a:rPr lang="en-US" sz="1200" dirty="0" smtClean="0"/>
              <a:t> </a:t>
            </a:r>
            <a:r>
              <a:rPr lang="pl-PL" sz="1200" dirty="0" smtClean="0"/>
              <a:t>do firm i usług publicznych. </a:t>
            </a:r>
            <a:r>
              <a:rPr lang="en-US" sz="1200" dirty="0" smtClean="0"/>
              <a:t>FBK </a:t>
            </a:r>
            <a:r>
              <a:rPr lang="pl-PL" sz="1200" dirty="0" smtClean="0"/>
              <a:t>posiada ponad 350 naukowców i pracowników pracujących w obszarach technologii informacyjnych</a:t>
            </a:r>
            <a:r>
              <a:rPr lang="en-US" sz="1200" dirty="0" smtClean="0"/>
              <a:t>, </a:t>
            </a:r>
            <a:r>
              <a:rPr lang="pl-PL" sz="1200" dirty="0" smtClean="0"/>
              <a:t>materiałów, mikrosystemów</a:t>
            </a:r>
            <a:r>
              <a:rPr lang="en-US" sz="1200" dirty="0" smtClean="0"/>
              <a:t> </a:t>
            </a:r>
            <a:r>
              <a:rPr lang="pl-PL" sz="1200" dirty="0" smtClean="0"/>
              <a:t>i nauk społecznych. </a:t>
            </a:r>
            <a:r>
              <a:rPr lang="en-US" sz="1200" dirty="0" smtClean="0">
                <a:solidFill>
                  <a:prstClr val="black"/>
                </a:solidFill>
              </a:rPr>
              <a:t>FBK </a:t>
            </a:r>
            <a:r>
              <a:rPr lang="pl-PL" sz="1200" dirty="0" smtClean="0">
                <a:solidFill>
                  <a:prstClr val="black"/>
                </a:solidFill>
              </a:rPr>
              <a:t>koordynuje projekt </a:t>
            </a:r>
            <a:r>
              <a:rPr lang="en-US" sz="1200" dirty="0" smtClean="0">
                <a:solidFill>
                  <a:prstClr val="black"/>
                </a:solidFill>
              </a:rPr>
              <a:t>BOOSTEE-CE </a:t>
            </a:r>
            <a:r>
              <a:rPr lang="pl-PL" sz="1200" dirty="0" smtClean="0">
                <a:solidFill>
                  <a:prstClr val="black"/>
                </a:solidFill>
              </a:rPr>
              <a:t>za pomocą jednostki pomiarowej </a:t>
            </a:r>
            <a:r>
              <a:rPr lang="en-US" sz="1200" dirty="0" smtClean="0">
                <a:solidFill>
                  <a:prstClr val="black"/>
                </a:solidFill>
              </a:rPr>
              <a:t>3D </a:t>
            </a:r>
            <a:r>
              <a:rPr lang="en-US" sz="1200" dirty="0">
                <a:solidFill>
                  <a:prstClr val="black"/>
                </a:solidFill>
              </a:rPr>
              <a:t>Optical Metrology (3DOM – </a:t>
            </a:r>
            <a:r>
              <a:rPr lang="en-US" sz="12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prstClr val="black"/>
                </a:solidFill>
                <a:hlinkClick r:id="rId3"/>
              </a:rPr>
              <a:t>3dom.fbk.eu</a:t>
            </a:r>
            <a:r>
              <a:rPr lang="en-US" sz="1200" dirty="0" smtClean="0">
                <a:solidFill>
                  <a:prstClr val="black"/>
                </a:solidFill>
              </a:rPr>
              <a:t>)</a:t>
            </a:r>
            <a:r>
              <a:rPr lang="pl-PL" sz="1200" dirty="0" smtClean="0">
                <a:solidFill>
                  <a:prstClr val="black"/>
                </a:solidFill>
              </a:rPr>
              <a:t>, która posiada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pl-PL" sz="1200" dirty="0" smtClean="0">
                <a:solidFill>
                  <a:prstClr val="black"/>
                </a:solidFill>
              </a:rPr>
              <a:t>wiedzę z zakresu danych </a:t>
            </a:r>
            <a:r>
              <a:rPr lang="en-US" sz="1200" dirty="0" smtClean="0">
                <a:solidFill>
                  <a:prstClr val="black"/>
                </a:solidFill>
              </a:rPr>
              <a:t>geoprzestrzennych</a:t>
            </a:r>
            <a:r>
              <a:rPr lang="pl-PL" sz="1200" dirty="0" smtClean="0">
                <a:solidFill>
                  <a:prstClr val="black"/>
                </a:solidFill>
              </a:rPr>
              <a:t> i metodologii</a:t>
            </a:r>
            <a:r>
              <a:rPr lang="en-US" sz="1200" dirty="0" smtClean="0">
                <a:solidFill>
                  <a:prstClr val="black"/>
                </a:solidFill>
              </a:rPr>
              <a:t>, </a:t>
            </a:r>
            <a:r>
              <a:rPr lang="pl-PL" sz="1200" dirty="0" smtClean="0">
                <a:solidFill>
                  <a:prstClr val="black"/>
                </a:solidFill>
              </a:rPr>
              <a:t>pozycjonowania i nawigacji</a:t>
            </a:r>
            <a:r>
              <a:rPr lang="en-US" sz="1200" dirty="0" smtClean="0">
                <a:solidFill>
                  <a:prstClr val="black"/>
                </a:solidFill>
              </a:rPr>
              <a:t>, </a:t>
            </a:r>
            <a:r>
              <a:rPr lang="pl-PL" sz="1200" dirty="0" smtClean="0">
                <a:solidFill>
                  <a:prstClr val="black"/>
                </a:solidFill>
              </a:rPr>
              <a:t>integracji danych i czujników, UAV, GIS, segmentacji modelu 3D i dostępu do sieci. </a:t>
            </a:r>
            <a:r>
              <a:rPr lang="en-US" sz="1200" dirty="0" smtClean="0">
                <a:solidFill>
                  <a:prstClr val="black"/>
                </a:solidFill>
              </a:rPr>
              <a:t>FBK-3DOM </a:t>
            </a:r>
            <a:r>
              <a:rPr lang="pl-PL" sz="1200" dirty="0" smtClean="0">
                <a:solidFill>
                  <a:prstClr val="black"/>
                </a:solidFill>
              </a:rPr>
              <a:t>posiada skonsolidowany know-how zdobyty w opracowywaniu oprogramowania metrologii i oprogramowania geoprzestrzennego oraz metodologii badania i modelowania 3D w różnych skalach i na różne potrzeby.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7" name="Immagine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655" y="2705843"/>
            <a:ext cx="6082690" cy="3432052"/>
          </a:xfrm>
          <a:prstGeom prst="rect">
            <a:avLst/>
          </a:prstGeom>
        </p:spPr>
      </p:pic>
      <p:pic>
        <p:nvPicPr>
          <p:cNvPr id="5128" name="Immagin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92" y="6841471"/>
            <a:ext cx="933450" cy="79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magine 14">
            <a:extLst>
              <a:ext uri="{FF2B5EF4-FFF2-40B4-BE49-F238E27FC236}">
                <a16:creationId xmlns="" xmlns:a16="http://schemas.microsoft.com/office/drawing/2014/main" id="{474EBB2F-FB1F-463F-AE07-82F7DB4F5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95" t="8124"/>
          <a:stretch>
            <a:fillRect/>
          </a:stretch>
        </p:blipFill>
        <p:spPr bwMode="auto">
          <a:xfrm>
            <a:off x="5225156" y="7672575"/>
            <a:ext cx="1460722" cy="106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Immagine 12" descr="https://lh4.googleusercontent.com/n5yy7twOnfqOeTV79XxOWvrZErwhIWA23JS99iTgAsy0XobZiWbSMp0B_b13ASzPO8WYOt8EbcUcDeLqmY4yEz6eXLUBH2KDyzrXQioKcRRyTKaxaFU9g1vIhsDDPj_NCDfJDy3DJxk">
            <a:extLst>
              <a:ext uri="{FF2B5EF4-FFF2-40B4-BE49-F238E27FC236}">
                <a16:creationId xmlns="" xmlns:a16="http://schemas.microsoft.com/office/drawing/2014/main" id="{F818D3A8-5B69-4D6E-9BA2-9C5E10B72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792"/>
          <a:stretch>
            <a:fillRect/>
          </a:stretch>
        </p:blipFill>
        <p:spPr bwMode="auto">
          <a:xfrm>
            <a:off x="5123588" y="8668571"/>
            <a:ext cx="1582408" cy="925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ela 26">
            <a:extLst>
              <a:ext uri="{FF2B5EF4-FFF2-40B4-BE49-F238E27FC236}">
                <a16:creationId xmlns="" xmlns:a16="http://schemas.microsoft.com/office/drawing/2014/main" id="{B8A92616-FA11-41BA-8803-FB11879D6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513760"/>
              </p:ext>
            </p:extLst>
          </p:nvPr>
        </p:nvGraphicFramePr>
        <p:xfrm>
          <a:off x="314711" y="6125638"/>
          <a:ext cx="6287372" cy="175260"/>
        </p:xfrm>
        <a:graphic>
          <a:graphicData uri="http://schemas.openxmlformats.org/drawingml/2006/table">
            <a:tbl>
              <a:tblPr bandRow="1"/>
              <a:tblGrid>
                <a:gridCol w="4422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4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0430" marR="2152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Rettangolo 5">
            <a:extLst>
              <a:ext uri="{FF2B5EF4-FFF2-40B4-BE49-F238E27FC236}">
                <a16:creationId xmlns="" xmlns:a16="http://schemas.microsoft.com/office/drawing/2014/main" id="{D738221B-1316-4C41-BA70-6A2F49B0E912}"/>
              </a:ext>
            </a:extLst>
          </p:cNvPr>
          <p:cNvSpPr>
            <a:spLocks noChangeAspect="1"/>
          </p:cNvSpPr>
          <p:nvPr/>
        </p:nvSpPr>
        <p:spPr>
          <a:xfrm>
            <a:off x="-1" y="9563100"/>
            <a:ext cx="6874933" cy="342899"/>
          </a:xfrm>
          <a:prstGeom prst="rect">
            <a:avLst/>
          </a:prstGeom>
          <a:solidFill>
            <a:srgbClr val="21965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00430" marR="21526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1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pole tekstowe 15">
            <a:extLst>
              <a:ext uri="{FF2B5EF4-FFF2-40B4-BE49-F238E27FC236}">
                <a16:creationId xmlns="" xmlns:a16="http://schemas.microsoft.com/office/drawing/2014/main" id="{BE27A226-3610-481B-A89D-C995EDDABAA5}"/>
              </a:ext>
            </a:extLst>
          </p:cNvPr>
          <p:cNvSpPr txBox="1"/>
          <p:nvPr/>
        </p:nvSpPr>
        <p:spPr>
          <a:xfrm>
            <a:off x="0" y="9622780"/>
            <a:ext cx="685800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l-PL" sz="9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Projekt jest wspierany przez program Interreg CENTRAL EUROPE finansowany w ramach Europejskiego Funduszu Rozwoju Regionalnego</a:t>
            </a:r>
            <a:endParaRPr lang="hu-HU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="" xmlns:a16="http://schemas.microsoft.com/office/drawing/2014/main" id="{06D8955E-58B1-4E30-9851-B9229237A17D}"/>
              </a:ext>
            </a:extLst>
          </p:cNvPr>
          <p:cNvGrpSpPr/>
          <p:nvPr/>
        </p:nvGrpSpPr>
        <p:grpSpPr>
          <a:xfrm>
            <a:off x="0" y="0"/>
            <a:ext cx="6907868" cy="1317599"/>
            <a:chOff x="0" y="0"/>
            <a:chExt cx="6907868" cy="1317599"/>
          </a:xfrm>
        </p:grpSpPr>
        <p:sp>
          <p:nvSpPr>
            <p:cNvPr id="22" name="Rettangolo 21">
              <a:extLst>
                <a:ext uri="{FF2B5EF4-FFF2-40B4-BE49-F238E27FC236}">
                  <a16:creationId xmlns="" xmlns:a16="http://schemas.microsoft.com/office/drawing/2014/main" id="{E4883A6B-5D68-43B8-814B-1C6E14604241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6858000" cy="1317599"/>
            </a:xfrm>
            <a:prstGeom prst="rect">
              <a:avLst/>
            </a:prstGeom>
            <a:solidFill>
              <a:srgbClr val="C2CCD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900430" marR="215265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Rettangolo 5">
              <a:extLst>
                <a:ext uri="{FF2B5EF4-FFF2-40B4-BE49-F238E27FC236}">
                  <a16:creationId xmlns="" xmlns:a16="http://schemas.microsoft.com/office/drawing/2014/main" id="{9C372528-49E9-4EAF-A0E6-F5DFB082D1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5611" y="131391"/>
              <a:ext cx="1579256" cy="1040614"/>
            </a:xfrm>
            <a:prstGeom prst="rect">
              <a:avLst/>
            </a:prstGeom>
            <a:solidFill>
              <a:srgbClr val="21965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900430" marR="215265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35" name="Rectangle 5">
              <a:extLst>
                <a:ext uri="{FF2B5EF4-FFF2-40B4-BE49-F238E27FC236}">
                  <a16:creationId xmlns="" xmlns:a16="http://schemas.microsoft.com/office/drawing/2014/main" id="{19986369-651C-4603-96C6-FFA0D7060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34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" name="Rettangolo 5">
              <a:extLst>
                <a:ext uri="{FF2B5EF4-FFF2-40B4-BE49-F238E27FC236}">
                  <a16:creationId xmlns="" xmlns:a16="http://schemas.microsoft.com/office/drawing/2014/main" id="{E92C860F-051D-4D6D-8461-8232DE2E9E29}"/>
                </a:ext>
              </a:extLst>
            </p:cNvPr>
            <p:cNvSpPr>
              <a:spLocks/>
            </p:cNvSpPr>
            <p:nvPr/>
          </p:nvSpPr>
          <p:spPr>
            <a:xfrm>
              <a:off x="93133" y="133150"/>
              <a:ext cx="5092478" cy="10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900430" marR="215265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7" name="image6.png" descr="https://lh4.googleusercontent.com/OKi1jiO37iIqdYjTOlRI5iP0en3DCQ9Chm2uLqHbRjn3yh3OyMGH77Q2JkETq-DX5DtU2YuM3hsi5FqTVMzMo5xJyDCN49Dak8EJdBFDN8ZOlHHpUFDEhSvOJZRJZGE6Pf7EWTdB">
              <a:extLst>
                <a:ext uri="{FF2B5EF4-FFF2-40B4-BE49-F238E27FC236}">
                  <a16:creationId xmlns="" xmlns:a16="http://schemas.microsoft.com/office/drawing/2014/main" id="{42CBCD32-FC84-407D-81B6-0C6DEE3EA7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53" y="228600"/>
              <a:ext cx="2003932" cy="8701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pole tekstowe 12">
              <a:extLst>
                <a:ext uri="{FF2B5EF4-FFF2-40B4-BE49-F238E27FC236}">
                  <a16:creationId xmlns="" xmlns:a16="http://schemas.microsoft.com/office/drawing/2014/main" id="{A5DAEA01-A226-42F8-B272-B46DF8DF1417}"/>
                </a:ext>
              </a:extLst>
            </p:cNvPr>
            <p:cNvSpPr txBox="1"/>
            <p:nvPr/>
          </p:nvSpPr>
          <p:spPr>
            <a:xfrm>
              <a:off x="5625525" y="288055"/>
              <a:ext cx="1282343" cy="68480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93663" marR="215265" indent="-93663" algn="ctr" defTabSz="5842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Biuletyn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endParaRPr lang="en-US" sz="10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marL="93663" marR="215265" indent="-93663" algn="ctr" defTabSz="5842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Wrzesień 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2017</a:t>
              </a:r>
              <a:endParaRPr lang="en-US" sz="10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marL="93663" marR="215265" indent="-93663" algn="ctr" defTabSz="5842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Numer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 1</a:t>
              </a:r>
              <a:endPara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9" name="image3.png">
              <a:extLst>
                <a:ext uri="{FF2B5EF4-FFF2-40B4-BE49-F238E27FC236}">
                  <a16:creationId xmlns="" xmlns:a16="http://schemas.microsoft.com/office/drawing/2014/main" id="{33081132-36D6-4167-9964-C5A0874E2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486" y="134777"/>
              <a:ext cx="1046211" cy="1046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pole tekstowe 21">
              <a:extLst>
                <a:ext uri="{FF2B5EF4-FFF2-40B4-BE49-F238E27FC236}">
                  <a16:creationId xmlns="" xmlns:a16="http://schemas.microsoft.com/office/drawing/2014/main" id="{F0B0FBD2-44FB-4ABE-BFD8-E752A56177DC}"/>
                </a:ext>
              </a:extLst>
            </p:cNvPr>
            <p:cNvSpPr txBox="1"/>
            <p:nvPr/>
          </p:nvSpPr>
          <p:spPr>
            <a:xfrm>
              <a:off x="2305832" y="144916"/>
              <a:ext cx="2607639" cy="99719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91440" marR="219710" indent="-91440"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u="sng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BOOSTEE-CE</a:t>
              </a:r>
            </a:p>
            <a:p>
              <a:pPr marL="91440" marR="219710" indent="-91440"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b="1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 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POPRAWA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EFEKTYWNOŚCI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ENERGETYCZNEJ W MIASTACH EUROPY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ŚRODKOWEJ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POPRZEZ INTELIGENTNE ZARZĄDZANIE ENERGIĄ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0785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ole tekstowe 22"/>
          <p:cNvSpPr txBox="1"/>
          <p:nvPr/>
        </p:nvSpPr>
        <p:spPr>
          <a:xfrm>
            <a:off x="269754" y="8745485"/>
            <a:ext cx="6310024" cy="8079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93663" marR="215265" indent="-93663" defTabSz="584200">
              <a:spcBef>
                <a:spcPts val="600"/>
              </a:spcBef>
              <a:spcAft>
                <a:spcPts val="0"/>
              </a:spcAft>
            </a:pPr>
            <a:r>
              <a:rPr lang="pl-PL" sz="1200" b="1" dirty="0" smtClean="0">
                <a:ea typeface="Trebuchet MS" panose="020B0603020202020204" pitchFamily="34" charset="0"/>
                <a:cs typeface="Trebuchet MS" panose="020B0603020202020204" pitchFamily="34" charset="0"/>
              </a:rPr>
              <a:t>K</a:t>
            </a:r>
            <a:r>
              <a:rPr lang="en-US" sz="1200" b="1" dirty="0" smtClean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ONTA</a:t>
            </a:r>
            <a:r>
              <a:rPr lang="pl-PL" sz="1200" b="1" dirty="0" smtClean="0">
                <a:ea typeface="Trebuchet MS" panose="020B0603020202020204" pitchFamily="34" charset="0"/>
                <a:cs typeface="Trebuchet MS" panose="020B0603020202020204" pitchFamily="34" charset="0"/>
              </a:rPr>
              <a:t>K</a:t>
            </a:r>
            <a:r>
              <a:rPr lang="en-US" sz="1200" b="1" dirty="0" smtClean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T:</a:t>
            </a:r>
            <a:endParaRPr lang="en-US" sz="1200" b="1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93663" marR="215265" indent="-93663" defTabSz="584200">
              <a:spcBef>
                <a:spcPts val="300"/>
              </a:spcBef>
              <a:spcAft>
                <a:spcPts val="0"/>
              </a:spcAft>
            </a:pPr>
            <a:r>
              <a:rPr lang="en-US" sz="1100" b="1" dirty="0">
                <a:effectLst/>
                <a:ea typeface="Times New Roman" panose="02020603050405020304" pitchFamily="18" charset="0"/>
              </a:rPr>
              <a:t>		</a:t>
            </a:r>
            <a:r>
              <a:rPr lang="pl-PL" sz="1100" b="1" dirty="0" smtClean="0">
                <a:ea typeface="Times New Roman" panose="02020603050405020304" pitchFamily="18" charset="0"/>
              </a:rPr>
              <a:t>Koordy</a:t>
            </a:r>
            <a:r>
              <a:rPr lang="pl-PL" sz="1100" b="1" dirty="0" smtClean="0">
                <a:effectLst/>
                <a:ea typeface="Times New Roman" panose="02020603050405020304" pitchFamily="18" charset="0"/>
              </a:rPr>
              <a:t>nator projektu</a:t>
            </a:r>
            <a:r>
              <a:rPr lang="en-US" sz="1100" b="1" dirty="0" smtClean="0">
                <a:effectLst/>
                <a:ea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ea typeface="Times New Roman" panose="02020603050405020304" pitchFamily="18" charset="0"/>
              </a:rPr>
              <a:t>Fabio Remondino, FBK Trento, Italy – </a:t>
            </a:r>
            <a:r>
              <a:rPr lang="en-US" sz="1100" dirty="0">
                <a:effectLst/>
                <a:ea typeface="Times New Roman" panose="02020603050405020304" pitchFamily="18" charset="0"/>
                <a:hlinkClick r:id="rId2"/>
              </a:rPr>
              <a:t>remondino@fbk.eu</a:t>
            </a:r>
            <a:r>
              <a:rPr lang="en-US" sz="1100" dirty="0">
                <a:ea typeface="Times New Roman" panose="02020603050405020304" pitchFamily="18" charset="0"/>
              </a:rPr>
              <a:t> </a:t>
            </a:r>
            <a:endParaRPr lang="en-US" sz="1100" dirty="0">
              <a:effectLst/>
              <a:ea typeface="Times New Roman" panose="02020603050405020304" pitchFamily="18" charset="0"/>
            </a:endParaRPr>
          </a:p>
          <a:p>
            <a:pPr marL="93663" marR="215265" indent="-93663" defTabSz="584200">
              <a:spcBef>
                <a:spcPts val="300"/>
              </a:spcBef>
              <a:spcAft>
                <a:spcPts val="0"/>
              </a:spcAft>
            </a:pPr>
            <a:r>
              <a:rPr lang="en-US" sz="1100" b="1" dirty="0">
                <a:effectLst/>
                <a:ea typeface="Times New Roman" panose="02020603050405020304" pitchFamily="18" charset="0"/>
              </a:rPr>
              <a:t>		</a:t>
            </a:r>
            <a:r>
              <a:rPr lang="pl-PL" sz="1100" b="1" dirty="0" smtClean="0">
                <a:effectLst/>
                <a:ea typeface="Times New Roman" panose="02020603050405020304" pitchFamily="18" charset="0"/>
              </a:rPr>
              <a:t>Strona internetowa </a:t>
            </a:r>
            <a:r>
              <a:rPr lang="pl-PL" sz="1100" b="1" dirty="0" smtClean="0">
                <a:ea typeface="Times New Roman" panose="02020603050405020304" pitchFamily="18" charset="0"/>
              </a:rPr>
              <a:t>projektu</a:t>
            </a:r>
            <a:r>
              <a:rPr lang="en-US" sz="1100" b="1" dirty="0" smtClean="0">
                <a:effectLst/>
                <a:ea typeface="Times New Roman" panose="02020603050405020304" pitchFamily="18" charset="0"/>
              </a:rPr>
              <a:t>: </a:t>
            </a:r>
            <a:r>
              <a:rPr lang="en-US" sz="1100" dirty="0">
                <a:effectLst/>
                <a:ea typeface="Times New Roman" panose="02020603050405020304" pitchFamily="18" charset="0"/>
                <a:hlinkClick r:id="rId3"/>
              </a:rPr>
              <a:t>http://www.interreg-central.eu/Content.Node/BOOSTEE-CE.html</a:t>
            </a:r>
            <a:r>
              <a:rPr lang="en-US" sz="1100" dirty="0">
                <a:effectLst/>
                <a:ea typeface="Times New Roman" panose="02020603050405020304" pitchFamily="18" charset="0"/>
              </a:rPr>
              <a:t> </a:t>
            </a:r>
          </a:p>
          <a:p>
            <a:pPr marL="93663" marR="215265" indent="-93663" defTabSz="584200">
              <a:spcBef>
                <a:spcPts val="300"/>
              </a:spcBef>
              <a:spcAft>
                <a:spcPts val="0"/>
              </a:spcAft>
            </a:pPr>
            <a:r>
              <a:rPr lang="en-US" sz="1100" dirty="0">
                <a:effectLst/>
                <a:ea typeface="Times New Roman" panose="02020603050405020304" pitchFamily="18" charset="0"/>
              </a:rPr>
              <a:t>		</a:t>
            </a:r>
            <a:r>
              <a:rPr lang="pl-PL" sz="1100" b="1" dirty="0" smtClean="0">
                <a:ea typeface="Times New Roman" panose="02020603050405020304" pitchFamily="18" charset="0"/>
              </a:rPr>
              <a:t>Projekt na</a:t>
            </a:r>
            <a:r>
              <a:rPr lang="en-US" sz="1100" b="1" dirty="0" smtClean="0">
                <a:effectLst/>
                <a:ea typeface="Times New Roman" panose="02020603050405020304" pitchFamily="18" charset="0"/>
              </a:rPr>
              <a:t> </a:t>
            </a:r>
            <a:r>
              <a:rPr lang="en-US" sz="1100" b="1" dirty="0">
                <a:effectLst/>
                <a:ea typeface="Times New Roman" panose="02020603050405020304" pitchFamily="18" charset="0"/>
              </a:rPr>
              <a:t>Facebook</a:t>
            </a:r>
            <a:r>
              <a:rPr lang="en-US" sz="1100" dirty="0">
                <a:ea typeface="Times New Roman" panose="02020603050405020304" pitchFamily="18" charset="0"/>
              </a:rPr>
              <a:t>: </a:t>
            </a:r>
            <a:r>
              <a:rPr lang="en-US" sz="1100" dirty="0">
                <a:ea typeface="Times New Roman" panose="02020603050405020304" pitchFamily="18" charset="0"/>
                <a:hlinkClick r:id="rId4"/>
              </a:rPr>
              <a:t>https://www.facebook.com/BOOSTEECE/</a:t>
            </a:r>
            <a:r>
              <a:rPr lang="en-US" sz="1100" dirty="0">
                <a:ea typeface="Times New Roman" panose="02020603050405020304" pitchFamily="18" charset="0"/>
              </a:rPr>
              <a:t>  </a:t>
            </a:r>
            <a:endParaRPr lang="en-US" sz="11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3622483"/>
              </p:ext>
            </p:extLst>
          </p:nvPr>
        </p:nvGraphicFramePr>
        <p:xfrm>
          <a:off x="0" y="8693577"/>
          <a:ext cx="6858000" cy="175260"/>
        </p:xfrm>
        <a:graphic>
          <a:graphicData uri="http://schemas.openxmlformats.org/drawingml/2006/table">
            <a:tbl>
              <a:tblPr bandRow="1"/>
              <a:tblGrid>
                <a:gridCol w="48243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36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0430" marR="2152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Rettangolo 5"/>
          <p:cNvSpPr>
            <a:spLocks noChangeAspect="1"/>
          </p:cNvSpPr>
          <p:nvPr/>
        </p:nvSpPr>
        <p:spPr>
          <a:xfrm>
            <a:off x="-1" y="9582150"/>
            <a:ext cx="6874933" cy="323849"/>
          </a:xfrm>
          <a:prstGeom prst="rect">
            <a:avLst/>
          </a:prstGeom>
          <a:solidFill>
            <a:srgbClr val="21965C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900430" marR="215265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9871" y="9185752"/>
            <a:ext cx="191250" cy="180000"/>
          </a:xfrm>
          <a:prstGeom prst="rect">
            <a:avLst/>
          </a:prstGeom>
        </p:spPr>
      </p:pic>
      <p:grpSp>
        <p:nvGrpSpPr>
          <p:cNvPr id="26" name="Gruppo 25">
            <a:extLst>
              <a:ext uri="{FF2B5EF4-FFF2-40B4-BE49-F238E27FC236}">
                <a16:creationId xmlns="" xmlns:a16="http://schemas.microsoft.com/office/drawing/2014/main" id="{E04F756B-C557-4B20-AAC0-A073D3C18DB1}"/>
              </a:ext>
            </a:extLst>
          </p:cNvPr>
          <p:cNvGrpSpPr/>
          <p:nvPr/>
        </p:nvGrpSpPr>
        <p:grpSpPr>
          <a:xfrm>
            <a:off x="0" y="0"/>
            <a:ext cx="6907868" cy="1317599"/>
            <a:chOff x="0" y="0"/>
            <a:chExt cx="6907868" cy="1317599"/>
          </a:xfrm>
        </p:grpSpPr>
        <p:sp>
          <p:nvSpPr>
            <p:cNvPr id="27" name="Rettangolo 26">
              <a:extLst>
                <a:ext uri="{FF2B5EF4-FFF2-40B4-BE49-F238E27FC236}">
                  <a16:creationId xmlns="" xmlns:a16="http://schemas.microsoft.com/office/drawing/2014/main" id="{04AB69E5-84E6-4BE6-A526-580D986A047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6858000" cy="1317599"/>
            </a:xfrm>
            <a:prstGeom prst="rect">
              <a:avLst/>
            </a:prstGeom>
            <a:solidFill>
              <a:srgbClr val="C2CCD4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900430" marR="215265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Rettangolo 5">
              <a:extLst>
                <a:ext uri="{FF2B5EF4-FFF2-40B4-BE49-F238E27FC236}">
                  <a16:creationId xmlns="" xmlns:a16="http://schemas.microsoft.com/office/drawing/2014/main" id="{F13CA83A-8013-48F5-A02A-BC28454A56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85611" y="131391"/>
              <a:ext cx="1579256" cy="1040614"/>
            </a:xfrm>
            <a:prstGeom prst="rect">
              <a:avLst/>
            </a:prstGeom>
            <a:solidFill>
              <a:srgbClr val="21965C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900430" marR="215265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29" name="Rectangle 5">
              <a:extLst>
                <a:ext uri="{FF2B5EF4-FFF2-40B4-BE49-F238E27FC236}">
                  <a16:creationId xmlns="" xmlns:a16="http://schemas.microsoft.com/office/drawing/2014/main" id="{AD7DCA1E-E054-4B18-8AE6-242BD78C81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3934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0" name="Rettangolo 5">
              <a:extLst>
                <a:ext uri="{FF2B5EF4-FFF2-40B4-BE49-F238E27FC236}">
                  <a16:creationId xmlns="" xmlns:a16="http://schemas.microsoft.com/office/drawing/2014/main" id="{455B8C48-4357-46E5-9A61-E0E4BA22EE9B}"/>
                </a:ext>
              </a:extLst>
            </p:cNvPr>
            <p:cNvSpPr>
              <a:spLocks/>
            </p:cNvSpPr>
            <p:nvPr/>
          </p:nvSpPr>
          <p:spPr>
            <a:xfrm>
              <a:off x="93133" y="133150"/>
              <a:ext cx="5092478" cy="10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900430" marR="215265" algn="l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US" sz="1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1" name="image6.png" descr="https://lh4.googleusercontent.com/OKi1jiO37iIqdYjTOlRI5iP0en3DCQ9Chm2uLqHbRjn3yh3OyMGH77Q2JkETq-DX5DtU2YuM3hsi5FqTVMzMo5xJyDCN49Dak8EJdBFDN8ZOlHHpUFDEhSvOJZRJZGE6Pf7EWTdB">
              <a:extLst>
                <a:ext uri="{FF2B5EF4-FFF2-40B4-BE49-F238E27FC236}">
                  <a16:creationId xmlns="" xmlns:a16="http://schemas.microsoft.com/office/drawing/2014/main" id="{CF6DAFC2-9882-45D6-894D-9D010FE369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53" y="228600"/>
              <a:ext cx="2003932" cy="87012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pole tekstowe 12">
              <a:extLst>
                <a:ext uri="{FF2B5EF4-FFF2-40B4-BE49-F238E27FC236}">
                  <a16:creationId xmlns="" xmlns:a16="http://schemas.microsoft.com/office/drawing/2014/main" id="{2C9003AC-EB07-4DA7-B363-70BFC371D510}"/>
                </a:ext>
              </a:extLst>
            </p:cNvPr>
            <p:cNvSpPr txBox="1"/>
            <p:nvPr/>
          </p:nvSpPr>
          <p:spPr>
            <a:xfrm>
              <a:off x="5625525" y="288055"/>
              <a:ext cx="1282343" cy="68480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93663" marR="215265" indent="-93663" algn="ctr" defTabSz="5842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Biuletyn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</a:t>
              </a:r>
              <a:endParaRPr lang="en-US" sz="10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marL="93663" marR="215265" indent="-93663" algn="ctr" defTabSz="5842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Wrzesień 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2017</a:t>
              </a:r>
              <a:endParaRPr lang="en-US" sz="1000" b="1" dirty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endParaRPr>
            </a:p>
            <a:p>
              <a:pPr marL="93663" marR="215265" indent="-93663" algn="ctr" defTabSz="58420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pl-PL" sz="1000" b="1" dirty="0" smtClean="0">
                  <a:solidFill>
                    <a:schemeClr val="bg1"/>
                  </a:solidFill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Numer</a:t>
              </a:r>
              <a:r>
                <a:rPr lang="en-US" sz="1000" b="1" dirty="0" smtClean="0">
                  <a:solidFill>
                    <a:schemeClr val="bg1"/>
                  </a:solidFill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  1</a:t>
              </a:r>
              <a:endPara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33" name="image3.png">
              <a:extLst>
                <a:ext uri="{FF2B5EF4-FFF2-40B4-BE49-F238E27FC236}">
                  <a16:creationId xmlns="" xmlns:a16="http://schemas.microsoft.com/office/drawing/2014/main" id="{39F22249-EE85-44D3-9F4A-BA15AF4464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486" y="134777"/>
              <a:ext cx="1046211" cy="104621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pole tekstowe 21">
              <a:extLst>
                <a:ext uri="{FF2B5EF4-FFF2-40B4-BE49-F238E27FC236}">
                  <a16:creationId xmlns="" xmlns:a16="http://schemas.microsoft.com/office/drawing/2014/main" id="{7F5B8966-37DB-4D6A-A74B-B641A285160C}"/>
                </a:ext>
              </a:extLst>
            </p:cNvPr>
            <p:cNvSpPr txBox="1"/>
            <p:nvPr/>
          </p:nvSpPr>
          <p:spPr>
            <a:xfrm>
              <a:off x="2305832" y="144916"/>
              <a:ext cx="2607639" cy="99719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91440" marR="219710" indent="-91440"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200" b="1" u="sng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BOOSTEE-CE</a:t>
              </a:r>
            </a:p>
            <a:p>
              <a:pPr marL="91440" marR="219710" indent="-91440" algn="ctr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</a:pPr>
              <a:r>
                <a:rPr lang="en-US" sz="1000" b="1" dirty="0">
                  <a:effectLst/>
                  <a:latin typeface="Trebuchet MS" panose="020B0603020202020204" pitchFamily="34" charset="0"/>
                  <a:ea typeface="Trebuchet MS" panose="020B0603020202020204" pitchFamily="34" charset="0"/>
                  <a:cs typeface="Trebuchet MS" panose="020B0603020202020204" pitchFamily="34" charset="0"/>
                </a:rPr>
                <a:t> 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POPRAWA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EFEKTYWNOŚCI ENERGETYCZNEJ W MIASTACH EUROPY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ŚRODKOWEJ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 </a:t>
              </a:r>
              <a:r>
                <a:rPr lang="pl-PL" sz="1000" b="1" dirty="0" smtClean="0">
                  <a:latin typeface="Trebuchet MS" panose="020B0603020202020204" pitchFamily="34" charset="0"/>
                </a:rPr>
                <a:t>POPRZEZ INTELIGENTNE ZARZĄDZANIE ENERGIĄ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37" name="Tabela 26">
            <a:extLst>
              <a:ext uri="{FF2B5EF4-FFF2-40B4-BE49-F238E27FC236}">
                <a16:creationId xmlns="" xmlns:a16="http://schemas.microsoft.com/office/drawing/2014/main" id="{0608537F-47A0-4752-8E4F-26F2CF69C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3598809"/>
              </p:ext>
            </p:extLst>
          </p:nvPr>
        </p:nvGraphicFramePr>
        <p:xfrm>
          <a:off x="166834" y="3553070"/>
          <a:ext cx="6287372" cy="175260"/>
        </p:xfrm>
        <a:graphic>
          <a:graphicData uri="http://schemas.openxmlformats.org/drawingml/2006/table">
            <a:tbl>
              <a:tblPr bandRow="1"/>
              <a:tblGrid>
                <a:gridCol w="4422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4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0430" marR="2152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pole tekstowe 15">
            <a:extLst>
              <a:ext uri="{FF2B5EF4-FFF2-40B4-BE49-F238E27FC236}">
                <a16:creationId xmlns="" xmlns:a16="http://schemas.microsoft.com/office/drawing/2014/main" id="{D968B53A-0180-4DA5-AF8B-7D577831EE7A}"/>
              </a:ext>
            </a:extLst>
          </p:cNvPr>
          <p:cNvSpPr txBox="1"/>
          <p:nvPr/>
        </p:nvSpPr>
        <p:spPr>
          <a:xfrm>
            <a:off x="0" y="9609609"/>
            <a:ext cx="6858000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pl-PL" sz="9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Projekt jest wspierany przez program Interreg CENTRAL EUROPE finansowany w ramach Europejskiego Funduszu Rozwoju Regionalnego</a:t>
            </a:r>
            <a:endParaRPr lang="hu-HU" sz="9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Szövegdoboz 19">
            <a:extLst>
              <a:ext uri="{FF2B5EF4-FFF2-40B4-BE49-F238E27FC236}">
                <a16:creationId xmlns="" xmlns:a16="http://schemas.microsoft.com/office/drawing/2014/main" id="{F9070150-0C3F-4F19-95B7-F640D348F368}"/>
              </a:ext>
            </a:extLst>
          </p:cNvPr>
          <p:cNvSpPr txBox="1"/>
          <p:nvPr/>
        </p:nvSpPr>
        <p:spPr>
          <a:xfrm>
            <a:off x="14846" y="1320061"/>
            <a:ext cx="50892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820738">
              <a:tabLst>
                <a:tab pos="5291138" algn="l"/>
              </a:tabLst>
            </a:pPr>
            <a:r>
              <a:rPr lang="pl-PL" sz="1600" b="1" dirty="0" smtClean="0">
                <a:solidFill>
                  <a:srgbClr val="7E93A5"/>
                </a:solidFill>
              </a:rPr>
              <a:t>OPIS </a:t>
            </a:r>
            <a:r>
              <a:rPr lang="en-US" sz="1600" b="1" dirty="0" smtClean="0">
                <a:solidFill>
                  <a:srgbClr val="7E93A5"/>
                </a:solidFill>
              </a:rPr>
              <a:t>PARTNER</a:t>
            </a:r>
            <a:r>
              <a:rPr lang="pl-PL" sz="1600" b="1" dirty="0" smtClean="0">
                <a:solidFill>
                  <a:srgbClr val="7E93A5"/>
                </a:solidFill>
              </a:rPr>
              <a:t>A</a:t>
            </a:r>
            <a:endParaRPr lang="en-US" sz="1600" b="1" dirty="0">
              <a:solidFill>
                <a:srgbClr val="7E93A5"/>
              </a:solidFill>
            </a:endParaRPr>
          </a:p>
          <a:p>
            <a:pPr marL="180000" algn="just" defTabSz="820738">
              <a:tabLst>
                <a:tab pos="5291138" algn="l"/>
              </a:tabLst>
            </a:pPr>
            <a:endParaRPr lang="en-US" sz="200" b="1" u="sng" dirty="0"/>
          </a:p>
          <a:p>
            <a:pPr marL="180000" algn="just" defTabSz="820738">
              <a:tabLst>
                <a:tab pos="5291138" algn="l"/>
              </a:tabLst>
            </a:pPr>
            <a:r>
              <a:rPr lang="pl-PL" sz="1200" b="1" u="sng" dirty="0" smtClean="0"/>
              <a:t>Mazowiecka Agencja Energetyczna, Polska </a:t>
            </a:r>
            <a:r>
              <a:rPr lang="en-US" sz="1200" b="1" u="sng" dirty="0" smtClean="0"/>
              <a:t>– </a:t>
            </a:r>
            <a:r>
              <a:rPr lang="en-US" sz="1200" b="1" u="sng" dirty="0"/>
              <a:t>PP5</a:t>
            </a:r>
            <a:endParaRPr lang="en-US" sz="1200" b="1" dirty="0">
              <a:solidFill>
                <a:srgbClr val="7E93A5"/>
              </a:solidFill>
            </a:endParaRPr>
          </a:p>
          <a:p>
            <a:pPr marL="180000" algn="just" defTabSz="820738">
              <a:tabLst>
                <a:tab pos="5291138" algn="l"/>
              </a:tabLst>
            </a:pPr>
            <a:r>
              <a:rPr lang="pl-PL" sz="1200" dirty="0" smtClean="0"/>
              <a:t>Mazowiecka Agencja Energetyczna</a:t>
            </a:r>
            <a:r>
              <a:rPr lang="en-US" sz="1200" dirty="0" smtClean="0"/>
              <a:t> </a:t>
            </a:r>
            <a:r>
              <a:rPr lang="en-US" sz="1200" dirty="0"/>
              <a:t>(MAE - </a:t>
            </a:r>
            <a:r>
              <a:rPr lang="en-US" sz="1200" dirty="0">
                <a:hlinkClick r:id="rId8"/>
              </a:rPr>
              <a:t>http://www.mae.com.pl</a:t>
            </a:r>
            <a:r>
              <a:rPr lang="en-US" sz="1200" dirty="0"/>
              <a:t>) </a:t>
            </a:r>
            <a:r>
              <a:rPr lang="pl-PL" sz="1200" dirty="0" smtClean="0"/>
              <a:t>promuje energię odnawialną i efektywność energetyczną. Agencja została utworzona w celu ustanowienia polityki energetycznej w regionie i pomagania instytucjom publicznym i prywatnym w planowaniu energetycznym. MAE zajmuje się zagadnieniami: odnawialnych źródeł energii, efektywności energetycznej w sektorze mieszkaniowym i obszarach miejskich/wiejskich, działań dla MŚP, planowania energetycznego, monitorowania energii, rozwoju rynku energii, systematycznego zbierania danych regionalnych. Ponadto nawiązuje kontakty z partnerami z Polski i zagranicy realizując projekty międzynarodowe oraz krajowe.</a:t>
            </a:r>
            <a:endParaRPr lang="en-US" sz="1200" dirty="0"/>
          </a:p>
        </p:txBody>
      </p:sp>
      <p:sp>
        <p:nvSpPr>
          <p:cNvPr id="24" name="Szövegdoboz 20">
            <a:extLst>
              <a:ext uri="{FF2B5EF4-FFF2-40B4-BE49-F238E27FC236}">
                <a16:creationId xmlns="" xmlns:a16="http://schemas.microsoft.com/office/drawing/2014/main" id="{36E50706-377F-42AC-A764-E232B09B9265}"/>
              </a:ext>
            </a:extLst>
          </p:cNvPr>
          <p:cNvSpPr txBox="1"/>
          <p:nvPr/>
        </p:nvSpPr>
        <p:spPr>
          <a:xfrm>
            <a:off x="60007" y="3756546"/>
            <a:ext cx="52549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820738">
              <a:tabLst>
                <a:tab pos="5291138" algn="l"/>
              </a:tabLst>
            </a:pPr>
            <a:r>
              <a:rPr lang="pl-PL" sz="1600" b="1" dirty="0" smtClean="0">
                <a:solidFill>
                  <a:srgbClr val="7E93A5"/>
                </a:solidFill>
              </a:rPr>
              <a:t>OPIS </a:t>
            </a:r>
            <a:r>
              <a:rPr lang="en-US" sz="1600" b="1" dirty="0" smtClean="0">
                <a:solidFill>
                  <a:srgbClr val="7E93A5"/>
                </a:solidFill>
              </a:rPr>
              <a:t>PARTNER</a:t>
            </a:r>
            <a:r>
              <a:rPr lang="pl-PL" sz="1600" b="1" dirty="0" smtClean="0">
                <a:solidFill>
                  <a:srgbClr val="7E93A5"/>
                </a:solidFill>
              </a:rPr>
              <a:t>A</a:t>
            </a:r>
            <a:endParaRPr lang="en-US" sz="1600" b="1" dirty="0">
              <a:solidFill>
                <a:srgbClr val="7E93A5"/>
              </a:solidFill>
            </a:endParaRPr>
          </a:p>
          <a:p>
            <a:pPr marL="180000" algn="just" defTabSz="820738">
              <a:tabLst>
                <a:tab pos="5291138" algn="l"/>
              </a:tabLst>
            </a:pPr>
            <a:endParaRPr lang="en-US" sz="200" b="1" u="sng" dirty="0"/>
          </a:p>
          <a:p>
            <a:pPr marL="180000" algn="just" defTabSz="820738">
              <a:tabLst>
                <a:tab pos="5291138" algn="l"/>
              </a:tabLst>
            </a:pPr>
            <a:r>
              <a:rPr lang="pl-PL" sz="1200" b="1" u="sng" dirty="0" smtClean="0"/>
              <a:t>Miasto Judenburg,</a:t>
            </a:r>
            <a:r>
              <a:rPr lang="en-US" sz="1200" b="1" u="sng" dirty="0" smtClean="0"/>
              <a:t> </a:t>
            </a:r>
            <a:r>
              <a:rPr lang="en-US" sz="1200" b="1" u="sng" dirty="0"/>
              <a:t>Austria – PP10</a:t>
            </a:r>
            <a:endParaRPr lang="en-US" sz="1200" b="1" u="sng" dirty="0">
              <a:solidFill>
                <a:srgbClr val="7E93A5"/>
              </a:solidFill>
            </a:endParaRPr>
          </a:p>
          <a:p>
            <a:pPr marL="180000" algn="just"/>
            <a:r>
              <a:rPr lang="pl-PL" sz="1200" dirty="0" smtClean="0"/>
              <a:t>Miasto </a:t>
            </a:r>
            <a:r>
              <a:rPr lang="en-US" sz="1200" dirty="0" smtClean="0"/>
              <a:t>Judenburg </a:t>
            </a:r>
            <a:r>
              <a:rPr lang="en-US" sz="1200" dirty="0"/>
              <a:t>(JUD - </a:t>
            </a:r>
            <a:r>
              <a:rPr lang="en-US" sz="1200" dirty="0">
                <a:hlinkClick r:id="rId9"/>
              </a:rPr>
              <a:t>www.judenburg.at</a:t>
            </a:r>
            <a:r>
              <a:rPr lang="en-US" sz="1200" dirty="0"/>
              <a:t>) </a:t>
            </a:r>
            <a:r>
              <a:rPr lang="pl-PL" sz="1200" dirty="0" smtClean="0"/>
              <a:t>jest jednym z austriackich pionierów w dziedzinie ochrony środowiska z własnym działem od 1986 r. Pierwsze koncepcje dotyczące energii i ruchu drogowego powstały na początku lat 90. Miasto przystąpiło do programu Climate Alliance w 1992 r. i Europejskiego Programu Nagród Energii e5 w 2006 r. W 2011 r. Judenburg stał się członkiem Porozumienia Burmistrzów i w 2012 r. utworzył jeden z pierwszych planów działania na rzecz zrównoważonej energii w Austrii. Miasto jest na dobrej drodze do osiągnięcia celu redukcji emisji gazów cieplarnianych o 28% w porównaniu z rokiem 1990, głównie poprzez rozbudowę sieci ciepłowniczej wykorzystującej biomasę, OZE w budynkach użyteczności publicznej oraz rozwój produkcji tzw. zielonej energii.</a:t>
            </a:r>
            <a:endParaRPr lang="en-US" sz="1200" dirty="0"/>
          </a:p>
        </p:txBody>
      </p:sp>
      <p:pic>
        <p:nvPicPr>
          <p:cNvPr id="40" name="Picture 10" descr="https://lh6.googleusercontent.com/b2p-fnuZnNkWU_35HUjYMa_bH8bvqYtHd1NjozYu9hrJJRMWc3RMCtrs_tpXHKO7jMX8pJ0tsIGEWjeTlePodnRtZDVaaJPjpMFUFDugeYpCVsm3dX3FBLhVE2ppMD2feldm">
            <a:extLst>
              <a:ext uri="{FF2B5EF4-FFF2-40B4-BE49-F238E27FC236}">
                <a16:creationId xmlns="" xmlns:a16="http://schemas.microsoft.com/office/drawing/2014/main" id="{88D20FF8-A77F-423C-BA04-052F87FF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50" y="4911199"/>
            <a:ext cx="1552972" cy="1072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Kép 27">
            <a:extLst>
              <a:ext uri="{FF2B5EF4-FFF2-40B4-BE49-F238E27FC236}">
                <a16:creationId xmlns="" xmlns:a16="http://schemas.microsoft.com/office/drawing/2014/main" id="{73237E00-26A3-4BCB-AC79-E6D56ECC4E2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64" y="3898086"/>
            <a:ext cx="590549" cy="902807"/>
          </a:xfrm>
          <a:prstGeom prst="rect">
            <a:avLst/>
          </a:prstGeom>
        </p:spPr>
      </p:pic>
      <p:graphicFrame>
        <p:nvGraphicFramePr>
          <p:cNvPr id="43" name="Tabela 26">
            <a:extLst>
              <a:ext uri="{FF2B5EF4-FFF2-40B4-BE49-F238E27FC236}">
                <a16:creationId xmlns="" xmlns:a16="http://schemas.microsoft.com/office/drawing/2014/main" id="{67C93072-DCD8-4A05-81EF-C7BE7A557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89591484"/>
              </p:ext>
            </p:extLst>
          </p:nvPr>
        </p:nvGraphicFramePr>
        <p:xfrm>
          <a:off x="166834" y="6088162"/>
          <a:ext cx="6287372" cy="175260"/>
        </p:xfrm>
        <a:graphic>
          <a:graphicData uri="http://schemas.openxmlformats.org/drawingml/2006/table">
            <a:tbl>
              <a:tblPr bandRow="1"/>
              <a:tblGrid>
                <a:gridCol w="4422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4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0430" marR="2152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Szövegdoboz 20">
            <a:extLst>
              <a:ext uri="{FF2B5EF4-FFF2-40B4-BE49-F238E27FC236}">
                <a16:creationId xmlns="" xmlns:a16="http://schemas.microsoft.com/office/drawing/2014/main" id="{8B01867A-66F6-4D43-A2FE-D5CBD5E13A20}"/>
              </a:ext>
            </a:extLst>
          </p:cNvPr>
          <p:cNvSpPr txBox="1"/>
          <p:nvPr/>
        </p:nvSpPr>
        <p:spPr>
          <a:xfrm>
            <a:off x="75480" y="6248399"/>
            <a:ext cx="46666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 defTabSz="820738">
              <a:tabLst>
                <a:tab pos="5291138" algn="l"/>
              </a:tabLst>
            </a:pPr>
            <a:r>
              <a:rPr lang="en-US" sz="1600" b="1" dirty="0" smtClean="0">
                <a:solidFill>
                  <a:srgbClr val="7E93A5"/>
                </a:solidFill>
              </a:rPr>
              <a:t>N</a:t>
            </a:r>
            <a:r>
              <a:rPr lang="pl-PL" sz="1600" b="1" dirty="0" smtClean="0">
                <a:solidFill>
                  <a:srgbClr val="7E93A5"/>
                </a:solidFill>
              </a:rPr>
              <a:t>ASTĘPNE SPOTKANIE</a:t>
            </a:r>
            <a:r>
              <a:rPr lang="en-US" sz="1600" b="1" dirty="0" smtClean="0">
                <a:solidFill>
                  <a:srgbClr val="7E93A5"/>
                </a:solidFill>
              </a:rPr>
              <a:t> </a:t>
            </a:r>
            <a:r>
              <a:rPr lang="pl-PL" sz="1600" b="1" dirty="0" smtClean="0">
                <a:solidFill>
                  <a:srgbClr val="7E93A5"/>
                </a:solidFill>
              </a:rPr>
              <a:t>PROJEKTOWE</a:t>
            </a:r>
            <a:endParaRPr lang="en-US" sz="1600" b="1" dirty="0" smtClean="0">
              <a:solidFill>
                <a:srgbClr val="7E93A5"/>
              </a:solidFill>
            </a:endParaRPr>
          </a:p>
          <a:p>
            <a:pPr marL="180000" algn="just" defTabSz="820738">
              <a:tabLst>
                <a:tab pos="5291138" algn="l"/>
              </a:tabLst>
            </a:pPr>
            <a:endParaRPr lang="en-US" sz="200" b="1" u="sng" dirty="0">
              <a:solidFill>
                <a:srgbClr val="7E93A5"/>
              </a:solidFill>
            </a:endParaRPr>
          </a:p>
          <a:p>
            <a:pPr marL="180000" algn="just"/>
            <a:r>
              <a:rPr lang="pl-PL" sz="1200" dirty="0" smtClean="0"/>
              <a:t>Następne spotkanie projektowe B</a:t>
            </a:r>
            <a:r>
              <a:rPr lang="en-US" sz="1200" dirty="0" smtClean="0"/>
              <a:t>OOSTEE-CE</a:t>
            </a:r>
            <a:r>
              <a:rPr lang="pl-PL" sz="1200" dirty="0" smtClean="0"/>
              <a:t> odbędzie się w Warszawie w dniach 6-7 listopada 2017 r. Partnerzy spotkają się w celu omówienia postępów w realizacji projektu i zaplanowania dalszych działań. </a:t>
            </a:r>
            <a:endParaRPr lang="en-US" dirty="0"/>
          </a:p>
        </p:txBody>
      </p:sp>
      <p:graphicFrame>
        <p:nvGraphicFramePr>
          <p:cNvPr id="45" name="Tabela 26">
            <a:extLst>
              <a:ext uri="{FF2B5EF4-FFF2-40B4-BE49-F238E27FC236}">
                <a16:creationId xmlns="" xmlns:a16="http://schemas.microsoft.com/office/drawing/2014/main" id="{91499599-0B29-4DA9-BA7B-830A5D709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51958559"/>
              </p:ext>
            </p:extLst>
          </p:nvPr>
        </p:nvGraphicFramePr>
        <p:xfrm>
          <a:off x="252451" y="7127884"/>
          <a:ext cx="6287372" cy="175260"/>
        </p:xfrm>
        <a:graphic>
          <a:graphicData uri="http://schemas.openxmlformats.org/drawingml/2006/table">
            <a:tbl>
              <a:tblPr bandRow="1"/>
              <a:tblGrid>
                <a:gridCol w="4422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4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900430" marR="215265" algn="l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0430" marR="215265"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endParaRPr lang="pl-PL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 descr="https://docs.google.com/a/fbk.eu/drawings/d/scAA-Zp70VoEP9I518b1-liD_/image?w=624&amp;h=375&amp;rev=3&amp;ac=1">
            <a:extLst>
              <a:ext uri="{FF2B5EF4-FFF2-40B4-BE49-F238E27FC236}">
                <a16:creationId xmlns="" xmlns:a16="http://schemas.microsoft.com/office/drawing/2014/main" id="{9C58D013-011B-4F57-B1D0-B3E76C7E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70" y="6214539"/>
            <a:ext cx="1796446" cy="1079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Prostokąt 28">
            <a:extLst>
              <a:ext uri="{FF2B5EF4-FFF2-40B4-BE49-F238E27FC236}">
                <a16:creationId xmlns="" xmlns:a16="http://schemas.microsoft.com/office/drawing/2014/main" id="{3F7A621A-ACF2-4599-A07E-C6D272ECA83E}"/>
              </a:ext>
            </a:extLst>
          </p:cNvPr>
          <p:cNvSpPr/>
          <p:nvPr/>
        </p:nvSpPr>
        <p:spPr>
          <a:xfrm>
            <a:off x="-1426" y="7287102"/>
            <a:ext cx="7082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algn="just" defTabSz="820738">
              <a:tabLst>
                <a:tab pos="5291138" algn="l"/>
              </a:tabLst>
            </a:pPr>
            <a:r>
              <a:rPr lang="pl-PL" sz="1600" b="1" dirty="0" smtClean="0">
                <a:solidFill>
                  <a:srgbClr val="7E93A5"/>
                </a:solidFill>
              </a:rPr>
              <a:t>NADCHODZĄCE DZIAŁANIA PROJEKTOWE</a:t>
            </a:r>
            <a:endParaRPr lang="pl-PL" sz="1600" b="1" dirty="0">
              <a:solidFill>
                <a:srgbClr val="7E93A5"/>
              </a:solidFill>
            </a:endParaRPr>
          </a:p>
          <a:p>
            <a:pPr marL="177800" algn="just" defTabSz="820738">
              <a:tabLst>
                <a:tab pos="355600" algn="l"/>
              </a:tabLst>
            </a:pPr>
            <a:endParaRPr lang="pl-PL" sz="200" dirty="0" smtClean="0"/>
          </a:p>
          <a:p>
            <a:pPr marL="177800" algn="just" defTabSz="820738">
              <a:tabLst>
                <a:tab pos="355600" algn="l"/>
              </a:tabLst>
            </a:pPr>
            <a:r>
              <a:rPr lang="pl-PL" sz="1200" dirty="0" smtClean="0"/>
              <a:t>Nadchodzące projekty obejmują:</a:t>
            </a:r>
          </a:p>
          <a:p>
            <a:pPr marL="177800" algn="just" defTabSz="820738">
              <a:tabLst>
                <a:tab pos="355600" algn="l"/>
              </a:tabLst>
            </a:pPr>
            <a:r>
              <a:rPr lang="pl-PL" sz="1200" dirty="0" smtClean="0"/>
              <a:t>- Gromadzenie niezbędnych danych z istniejących repozytoriów w celu umożliwienia rozwoju projektu</a:t>
            </a:r>
          </a:p>
          <a:p>
            <a:pPr marL="177800" algn="just" defTabSz="820738">
              <a:buFontTx/>
              <a:buChar char="-"/>
              <a:tabLst>
                <a:tab pos="355600" algn="l"/>
              </a:tabLst>
            </a:pPr>
            <a:r>
              <a:rPr lang="pl-PL" sz="1200" dirty="0" smtClean="0"/>
              <a:t> Określenie metodologii ujednolicenia i zintegrowania danych niejednorodnych (geograficznych, </a:t>
            </a:r>
          </a:p>
          <a:p>
            <a:pPr marL="177800" algn="just" defTabSz="820738">
              <a:tabLst>
                <a:tab pos="355600" algn="l"/>
              </a:tabLst>
            </a:pPr>
            <a:r>
              <a:rPr lang="pl-PL" sz="1200" dirty="0" smtClean="0"/>
              <a:t>energetycznych itd.)</a:t>
            </a:r>
          </a:p>
          <a:p>
            <a:pPr marL="177800" algn="just" defTabSz="820738">
              <a:tabLst>
                <a:tab pos="355600" algn="l"/>
              </a:tabLst>
            </a:pPr>
            <a:r>
              <a:rPr lang="pl-PL" sz="1200" dirty="0" smtClean="0"/>
              <a:t>- Sprawozdanie z najnowocześniejszych metodologii modelowania 3D miast i powiązanych aplikacji</a:t>
            </a:r>
          </a:p>
          <a:p>
            <a:pPr marL="177800" algn="just" defTabSz="820738">
              <a:tabLst>
                <a:tab pos="355600" algn="l"/>
              </a:tabLst>
            </a:pPr>
            <a:r>
              <a:rPr lang="pl-PL" sz="1200" dirty="0" smtClean="0"/>
              <a:t>- Definicja systemu architektury platformy energetycznej online projektu (OnePlace)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1F54029C-87FE-4612-8A83-724A84A105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66" y="2003543"/>
            <a:ext cx="1690793" cy="1634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Risultati immagini per facebook icon">
            <a:extLst>
              <a:ext uri="{FF2B5EF4-FFF2-40B4-BE49-F238E27FC236}">
                <a16:creationId xmlns="" xmlns:a16="http://schemas.microsoft.com/office/drawing/2014/main" id="{A1860FDD-CC47-4A9D-A6D4-1032EECA5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6" y="9377872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X:\PROJEKTY\BOOSTEE\mae-mazowiecka-agencja-energetyczna-logo-3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43475" y="1495927"/>
            <a:ext cx="1914524" cy="422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707070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2702</TotalTime>
  <Words>1141</Words>
  <Application>Microsoft Office PowerPoint</Application>
  <PresentationFormat>Papier A4 (210x297 mm)</PresentationFormat>
  <Paragraphs>112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Slajd 1</vt:lpstr>
      <vt:lpstr>Slajd 2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Fabio Remondino - FBK Trento</dc:creator>
  <cp:keywords>BOOSTEE-CE_newsletter1</cp:keywords>
  <cp:lastModifiedBy>Aleksandra Luks</cp:lastModifiedBy>
  <cp:revision>112</cp:revision>
  <dcterms:created xsi:type="dcterms:W3CDTF">2017-09-24T12:48:53Z</dcterms:created>
  <dcterms:modified xsi:type="dcterms:W3CDTF">2017-10-24T09:52:55Z</dcterms:modified>
</cp:coreProperties>
</file>